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3"/>
  </p:handoutMasterIdLst>
  <p:sldIdLst>
    <p:sldId id="256" r:id="rId3"/>
    <p:sldId id="257" r:id="rId5"/>
    <p:sldId id="258" r:id="rId6"/>
    <p:sldId id="433" r:id="rId7"/>
    <p:sldId id="435" r:id="rId8"/>
    <p:sldId id="436" r:id="rId9"/>
    <p:sldId id="259" r:id="rId10"/>
    <p:sldId id="437" r:id="rId11"/>
    <p:sldId id="438" r:id="rId12"/>
    <p:sldId id="270" r:id="rId13"/>
    <p:sldId id="269" r:id="rId14"/>
    <p:sldId id="271" r:id="rId15"/>
    <p:sldId id="272" r:id="rId16"/>
    <p:sldId id="440" r:id="rId17"/>
    <p:sldId id="439" r:id="rId18"/>
    <p:sldId id="317" r:id="rId19"/>
    <p:sldId id="276" r:id="rId20"/>
    <p:sldId id="277" r:id="rId21"/>
    <p:sldId id="441" r:id="rId22"/>
    <p:sldId id="278" r:id="rId23"/>
    <p:sldId id="361" r:id="rId24"/>
    <p:sldId id="362" r:id="rId25"/>
    <p:sldId id="289" r:id="rId26"/>
    <p:sldId id="363" r:id="rId27"/>
    <p:sldId id="280" r:id="rId28"/>
    <p:sldId id="285" r:id="rId29"/>
    <p:sldId id="357" r:id="rId30"/>
    <p:sldId id="360" r:id="rId31"/>
    <p:sldId id="358" r:id="rId32"/>
    <p:sldId id="356" r:id="rId33"/>
    <p:sldId id="305" r:id="rId34"/>
    <p:sldId id="422" r:id="rId35"/>
    <p:sldId id="426" r:id="rId36"/>
    <p:sldId id="427" r:id="rId37"/>
    <p:sldId id="423" r:id="rId38"/>
    <p:sldId id="428" r:id="rId39"/>
    <p:sldId id="424" r:id="rId40"/>
    <p:sldId id="425" r:id="rId41"/>
    <p:sldId id="421" r:id="rId42"/>
  </p:sldIdLst>
  <p:sldSz cx="12192000" cy="6858000"/>
  <p:notesSz cx="10234295" cy="710374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36"/>
        <p:guide pos="3864"/>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customXml" Target="../customXml/item1.xml"/><Relationship Id="rId47" Type="http://schemas.openxmlformats.org/officeDocument/2006/relationships/customXmlProps" Target="../customXml/itemProps2.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862" cy="356421"/>
          </a:xfrm>
          <a:prstGeom prst="rect">
            <a:avLst/>
          </a:prstGeom>
        </p:spPr>
        <p:txBody>
          <a:bodyPr vert="horz" lIns="91440" tIns="45720" rIns="91440" bIns="45720" rtlCol="0"/>
          <a:lstStyle>
            <a:lvl1pPr algn="l">
              <a:defRPr sz="1660"/>
            </a:lvl1pPr>
          </a:lstStyle>
          <a:p>
            <a:endParaRPr lang="zh-CN" altLang="en-US"/>
          </a:p>
        </p:txBody>
      </p:sp>
      <p:sp>
        <p:nvSpPr>
          <p:cNvPr id="3" name="日期占位符 2"/>
          <p:cNvSpPr>
            <a:spLocks noGrp="1"/>
          </p:cNvSpPr>
          <p:nvPr>
            <p:ph type="dt" sz="quarter" idx="1"/>
          </p:nvPr>
        </p:nvSpPr>
        <p:spPr>
          <a:xfrm>
            <a:off x="5797066" y="0"/>
            <a:ext cx="4434862" cy="356421"/>
          </a:xfrm>
          <a:prstGeom prst="rect">
            <a:avLst/>
          </a:prstGeom>
        </p:spPr>
        <p:txBody>
          <a:bodyPr vert="horz" lIns="91440" tIns="45720" rIns="91440" bIns="45720" rtlCol="0"/>
          <a:lstStyle>
            <a:lvl1pPr algn="r">
              <a:defRPr sz="166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747325"/>
            <a:ext cx="4434862" cy="356420"/>
          </a:xfrm>
          <a:prstGeom prst="rect">
            <a:avLst/>
          </a:prstGeom>
        </p:spPr>
        <p:txBody>
          <a:bodyPr vert="horz" lIns="91440" tIns="45720" rIns="91440" bIns="45720" rtlCol="0" anchor="b"/>
          <a:lstStyle>
            <a:lvl1pPr algn="l">
              <a:defRPr sz="1660"/>
            </a:lvl1pPr>
          </a:lstStyle>
          <a:p>
            <a:endParaRPr lang="zh-CN" altLang="en-US"/>
          </a:p>
        </p:txBody>
      </p:sp>
      <p:sp>
        <p:nvSpPr>
          <p:cNvPr id="5" name="灯片编号占位符 4"/>
          <p:cNvSpPr>
            <a:spLocks noGrp="1"/>
          </p:cNvSpPr>
          <p:nvPr>
            <p:ph type="sldNum" sz="quarter" idx="3"/>
          </p:nvPr>
        </p:nvSpPr>
        <p:spPr>
          <a:xfrm>
            <a:off x="5797066" y="6747325"/>
            <a:ext cx="4434862" cy="356420"/>
          </a:xfrm>
          <a:prstGeom prst="rect">
            <a:avLst/>
          </a:prstGeom>
        </p:spPr>
        <p:txBody>
          <a:bodyPr vert="horz" lIns="91440" tIns="45720" rIns="91440" bIns="45720" rtlCol="0" anchor="b"/>
          <a:lstStyle>
            <a:lvl1pPr algn="r">
              <a:defRPr sz="166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679" cy="3559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797788" y="0"/>
            <a:ext cx="4434677" cy="355915"/>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987440" y="888133"/>
            <a:ext cx="4262159" cy="239774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024619" y="3419204"/>
            <a:ext cx="8187802" cy="2796629"/>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748051"/>
            <a:ext cx="4434679" cy="35591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797788" y="6748051"/>
            <a:ext cx="4434677" cy="355915"/>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Hello everyone</a:t>
            </a:r>
            <a:endParaRPr kumimoji="1" lang="en-US" altLang="zh-CN"/>
          </a:p>
          <a:p>
            <a:r>
              <a:rPr kumimoji="1" lang="en-US" altLang="zh-CN"/>
              <a:t>this is youen Kang from Tsinghua University</a:t>
            </a:r>
            <a:endParaRPr kumimoji="1" lang="en-US" altLang="zh-CN"/>
          </a:p>
          <a:p>
            <a:r>
              <a:rPr kumimoji="1" lang="en-US" altLang="zh-CN"/>
              <a:t>My analysis is, multiplicity dependence of psi(TwoS) to J/psi production ratio in pp collisions at center of mass energy thirteen TeV.</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Then we come to the analysis part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To extract the signal yields, </a:t>
            </a:r>
            <a:endParaRPr lang="en-US" altLang="zh-CN"/>
          </a:p>
          <a:p>
            <a:r>
              <a:rPr lang="en-US" altLang="zh-CN"/>
              <a:t>a two dimensional fit is performed where for mass fit, </a:t>
            </a:r>
            <a:endParaRPr lang="en-US" altLang="zh-CN"/>
          </a:p>
          <a:p>
            <a:r>
              <a:rPr lang="en-US" altLang="zh-CN"/>
              <a:t>a double crystal function is used to describe the signal and an exponential deacy to describe background.</a:t>
            </a:r>
            <a:endParaRPr lang="en-US" altLang="zh-CN"/>
          </a:p>
          <a:p>
            <a:endParaRPr lang="en-US" altLang="zh-CN"/>
          </a:p>
          <a:p>
            <a:r>
              <a:rPr lang="en-US" altLang="zh-CN"/>
              <a:t>For pseudo-decay time tz, which is defined as the following formula, </a:t>
            </a:r>
            <a:endParaRPr lang="en-US" altLang="zh-CN"/>
          </a:p>
          <a:p>
            <a:r>
              <a:rPr lang="en-US" altLang="zh-CN"/>
              <a:t>it represents the time between the production and decay of a charmonium. </a:t>
            </a:r>
            <a:endParaRPr lang="en-US" altLang="zh-CN"/>
          </a:p>
          <a:p>
            <a:r>
              <a:rPr lang="en-US" altLang="zh-CN"/>
              <a:t>The prompt signal, which is produced directly from the collisions, </a:t>
            </a:r>
            <a:endParaRPr lang="en-US" altLang="zh-CN"/>
          </a:p>
          <a:p>
            <a:r>
              <a:rPr lang="en-US" altLang="zh-CN"/>
              <a:t>is described by a delta function convolved with a resolution function. </a:t>
            </a:r>
            <a:endParaRPr lang="en-US" altLang="zh-CN"/>
          </a:p>
          <a:p>
            <a:r>
              <a:rPr lang="en-US" altLang="zh-CN"/>
              <a:t>The non-prompt signal, which comes from the decay of b-hadron,</a:t>
            </a:r>
            <a:endParaRPr lang="en-US" altLang="zh-CN"/>
          </a:p>
          <a:p>
            <a:r>
              <a:rPr lang="en-US" altLang="zh-CN"/>
              <a:t> is described by an exponential decay.</a:t>
            </a:r>
            <a:endParaRPr lang="en-US" altLang="zh-CN"/>
          </a:p>
          <a:p>
            <a:r>
              <a:rPr lang="en-US" altLang="zh-CN"/>
              <a:t> And the background shape is extrated from a sideband sample. </a:t>
            </a:r>
            <a:endParaRPr lang="en-US" altLang="zh-CN"/>
          </a:p>
          <a:p>
            <a:endParaRPr lang="en-US" altLang="zh-CN"/>
          </a:p>
          <a:p>
            <a:r>
              <a:rPr lang="en-US" altLang="zh-CN"/>
              <a:t>By the two dimension fit, we get the production of prompt and non-prompt charmonium.</a:t>
            </a:r>
            <a:endParaRPr lang="en-US" altLang="zh-CN"/>
          </a:p>
          <a:p>
            <a:r>
              <a:rPr lang="en-US" altLang="zh-CN"/>
              <a:t>On the right side is a graph for the two-dimensional fit projected in mass and tz spectrum.</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Then the production is corrected by efficiency. </a:t>
            </a:r>
            <a:endParaRPr lang="en-US" altLang="zh-CN"/>
          </a:p>
          <a:p>
            <a:endParaRPr lang="en-US" altLang="zh-CN"/>
          </a:p>
          <a:p>
            <a:r>
              <a:rPr lang="en-US" altLang="zh-CN"/>
              <a:t>Where the total efficiency consist of four parts. </a:t>
            </a:r>
            <a:endParaRPr lang="en-US" altLang="zh-CN"/>
          </a:p>
          <a:p>
            <a:br>
              <a:rPr lang="en-US" altLang="zh-CN"/>
            </a:br>
            <a:r>
              <a:rPr lang="en-US" altLang="zh-CN"/>
              <a:t>The geometrical acceptance, </a:t>
            </a:r>
            <a:endParaRPr lang="en-US" altLang="zh-CN"/>
          </a:p>
          <a:p>
            <a:r>
              <a:rPr lang="en-US" altLang="zh-CN"/>
              <a:t>reconstruction and selection efficiency. </a:t>
            </a:r>
            <a:endParaRPr lang="en-US" altLang="zh-CN"/>
          </a:p>
          <a:p>
            <a:r>
              <a:rPr lang="en-US" altLang="zh-CN"/>
              <a:t>And the Muon ID efficiency is obtained using simulated samples calibrated with the data using the PIDCalib package. </a:t>
            </a:r>
            <a:endParaRPr lang="en-US" altLang="zh-CN"/>
          </a:p>
          <a:p>
            <a:endParaRPr lang="en-US" altLang="zh-CN"/>
          </a:p>
          <a:p>
            <a:r>
              <a:rPr lang="en-US" altLang="zh-CN"/>
              <a:t>And finally the trigger efficiency. </a:t>
            </a:r>
            <a:endParaRPr lang="en-US" altLang="zh-CN"/>
          </a:p>
          <a:p>
            <a:endParaRPr lang="en-US" altLang="zh-CN"/>
          </a:p>
          <a:p>
            <a:r>
              <a:rPr lang="en-US" altLang="zh-CN"/>
              <a:t>Below is the difinition for efficiencies of all kind. </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And we get the results.</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After considering all the systematic uncertainties. </a:t>
            </a:r>
            <a:endParaRPr lang="en-US" altLang="zh-CN"/>
          </a:p>
          <a:p>
            <a:endParaRPr lang="en-US" altLang="zh-CN"/>
          </a:p>
          <a:p>
            <a:r>
              <a:rPr lang="en-US" altLang="zh-CN"/>
              <a:t>We give the normalized ratio of psi(TwoS) to Jpsi production as a function of PVNTRACKS in the right graph. </a:t>
            </a:r>
            <a:endParaRPr lang="en-US" altLang="zh-CN"/>
          </a:p>
          <a:p>
            <a:endParaRPr lang="en-US" altLang="zh-CN"/>
          </a:p>
          <a:p>
            <a:r>
              <a:rPr lang="en-US" altLang="zh-CN"/>
              <a:t>PVNTRACKS on the x-axis is re-scaled by dividing the mean value of PVNTRACKS from no-bias data.</a:t>
            </a:r>
            <a:endParaRPr lang="en-US" altLang="zh-CN"/>
          </a:p>
          <a:p>
            <a:endParaRPr lang="en-US" altLang="zh-CN">
              <a:sym typeface="+mn-ea"/>
            </a:endParaRPr>
          </a:p>
          <a:p>
            <a:r>
              <a:rPr lang="en-US" altLang="zh-CN">
                <a:sym typeface="+mn-ea"/>
              </a:rPr>
              <a:t>The height of box is systematic uncertainties, length of vertical line segment is the statistical uncertainties</a:t>
            </a:r>
            <a:endParaRPr lang="en-US" altLang="zh-CN"/>
          </a:p>
          <a:p>
            <a:endParaRPr lang="en-US" altLang="zh-CN"/>
          </a:p>
          <a:p>
            <a:r>
              <a:rPr lang="en-US" altLang="zh-CN"/>
              <a:t>We can clearly see that the ratio for prompt production decreases with multiplicity </a:t>
            </a:r>
            <a:endParaRPr lang="en-US" altLang="zh-CN"/>
          </a:p>
          <a:p>
            <a:r>
              <a:rPr lang="en-US" altLang="zh-CN"/>
              <a:t>while the ratio of non-prompt production does not show dependence on multiplicity. </a:t>
            </a:r>
            <a:endParaRPr lang="en-US" altLang="zh-CN"/>
          </a:p>
          <a:p>
            <a:endParaRPr lang="en-US" altLang="zh-CN"/>
          </a:p>
          <a:p>
            <a:r>
              <a:rPr lang="en-US" altLang="zh-CN"/>
              <a:t>It is within expectation since b hadron production should not depend on multiplicity. </a:t>
            </a:r>
            <a:endParaRPr lang="en-US" altLang="zh-CN"/>
          </a:p>
          <a:p>
            <a:endParaRPr lang="en-US" altLang="zh-CN"/>
          </a:p>
          <a:p>
            <a:r>
              <a:rPr lang="en-US" altLang="zh-CN"/>
              <a:t>While PVNTRACKS is a multiplicity variable who has an overlap kinematic range within which the production of charmonium is measured. </a:t>
            </a:r>
            <a:endParaRPr lang="en-US" altLang="zh-CN"/>
          </a:p>
          <a:p>
            <a:endParaRPr lang="en-US" altLang="zh-CN"/>
          </a:p>
          <a:p>
            <a:r>
              <a:rPr lang="en-US" altLang="zh-CN"/>
              <a:t>To avoid the bias resulting from the correlation, we calculate the ratio according to nBackTracks </a:t>
            </a:r>
            <a:endParaRPr lang="en-US" altLang="zh-CN"/>
          </a:p>
          <a:p>
            <a:r>
              <a:rPr lang="en-US" altLang="zh-CN"/>
              <a:t>and as a comparison, to nForwardTracks.</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We can see that the when we divide multiplicity classes by nBackTracks, </a:t>
            </a:r>
            <a:endParaRPr lang="en-US" altLang="zh-CN"/>
          </a:p>
          <a:p>
            <a:r>
              <a:rPr lang="en-US" altLang="zh-CN"/>
              <a:t>the decreasing trend for prompt production become moderate compared to the results with nForwardTtracks. </a:t>
            </a:r>
            <a:endParaRPr lang="en-US" altLang="zh-CN"/>
          </a:p>
          <a:p>
            <a:endParaRPr lang="en-US" altLang="zh-CN"/>
          </a:p>
          <a:p>
            <a:r>
              <a:rPr lang="en-US" altLang="zh-CN"/>
              <a:t>Which means the correlation due to the overlap of kinematic range where we measure the multiplicity and production do has an effect on the final results. </a:t>
            </a:r>
            <a:endParaRPr lang="en-US" altLang="zh-CN"/>
          </a:p>
          <a:p>
            <a:endParaRPr lang="en-US" altLang="zh-CN"/>
          </a:p>
          <a:p>
            <a:r>
              <a:rPr lang="en-US" altLang="zh-CN"/>
              <a:t>The rapidity range for where the nBackTracks is measured is minus five point two to minus one point five. And that for nForwardTracks is measured in one point five to five point two.</a:t>
            </a:r>
            <a:endParaRPr lang="en-US" altLang="zh-CN"/>
          </a:p>
          <a:p>
            <a:endParaRPr lang="en-US" altLang="zh-CN">
              <a:sym typeface="+mn-ea"/>
            </a:endParaRPr>
          </a:p>
          <a:p>
            <a:r>
              <a:rPr lang="en-US" altLang="zh-CN">
                <a:sym typeface="+mn-ea"/>
              </a:rPr>
              <a:t>Yet, within uncertainties, no matter which variable we use to divide the multiplicity calsses, the ratio for non-prompt production doesn’t vary according to multiplicity. </a:t>
            </a:r>
            <a:endParaRPr lang="en-US" altLang="zh-CN">
              <a:sym typeface="+mn-ea"/>
            </a:endParaRPr>
          </a:p>
          <a:p>
            <a:endParaRPr lang="en-US" altLang="zh-CN"/>
          </a:p>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We can see that the when we divide multiplicity classes by nBackTracks, </a:t>
            </a:r>
            <a:endParaRPr lang="en-US" altLang="zh-CN"/>
          </a:p>
          <a:p>
            <a:r>
              <a:rPr lang="en-US" altLang="zh-CN"/>
              <a:t>the decreasing trend for prompt production become moderate compared to the results with nForwardTtracks. </a:t>
            </a:r>
            <a:endParaRPr lang="en-US" altLang="zh-CN"/>
          </a:p>
          <a:p>
            <a:endParaRPr lang="en-US" altLang="zh-CN"/>
          </a:p>
          <a:p>
            <a:r>
              <a:rPr lang="en-US" altLang="zh-CN"/>
              <a:t>Which means the correlation due to the overlap of kinematic range where we measure the multiplicity and production do has an effect on the final results. </a:t>
            </a:r>
            <a:endParaRPr lang="en-US" altLang="zh-CN"/>
          </a:p>
          <a:p>
            <a:endParaRPr lang="en-US" altLang="zh-CN"/>
          </a:p>
          <a:p>
            <a:r>
              <a:rPr lang="en-US" altLang="zh-CN"/>
              <a:t>The rapidity range for where the nBackTracks is measured is minus five point two to minus one point five. And that for nForwardTracks is measured in one point five to five point two.</a:t>
            </a:r>
            <a:endParaRPr lang="en-US" altLang="zh-CN"/>
          </a:p>
          <a:p>
            <a:endParaRPr lang="en-US" altLang="zh-CN">
              <a:sym typeface="+mn-ea"/>
            </a:endParaRPr>
          </a:p>
          <a:p>
            <a:r>
              <a:rPr lang="en-US" altLang="zh-CN">
                <a:sym typeface="+mn-ea"/>
              </a:rPr>
              <a:t>Yet, within uncertainties, no matter which variable we use to divide the multiplicity calsses, the ratio for non-prompt production doesn’t vary according to multiplicity. </a:t>
            </a:r>
            <a:endParaRPr lang="en-US" altLang="zh-CN">
              <a:sym typeface="+mn-ea"/>
            </a:endParaRPr>
          </a:p>
          <a:p>
            <a:endParaRPr lang="en-US" altLang="zh-CN"/>
          </a:p>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Finally we calculate the ratio in different pt bins and ybins. </a:t>
            </a:r>
            <a:endParaRPr lang="en-US" altLang="zh-CN"/>
          </a:p>
          <a:p>
            <a:r>
              <a:rPr lang="en-US" altLang="zh-CN"/>
              <a:t>We find that in high pt region, the ratio for prompt region becomes flat.  The suppression become similar for both charmonia.</a:t>
            </a:r>
            <a:endParaRPr lang="en-US" altLang="zh-CN"/>
          </a:p>
          <a:p>
            <a:r>
              <a:rPr lang="en-US" altLang="zh-CN"/>
              <a:t>It may due to that there is less co-mover in high pT region.</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This is universal no matter which variable we choose to divide the multiplicity classes.</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This is the outline of the presentation.</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And the result in different rapidity bins seems quite the the same.</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 point of TISTOS method is we determine the TIS efficiency with TOS subsample. Because we can not know the true TIS efficiency since only triggered events will be recorded. The detailed derivation can be seen in this article.</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the distributions of multiplicity skew a lot so that in a certain bin,</a:t>
            </a:r>
            <a:r>
              <a:rPr lang="en-US" altLang="zh-CN"/>
              <a:t> </a:t>
            </a:r>
            <a:endParaRPr lang="en-US" altLang="zh-CN"/>
          </a:p>
          <a:p>
            <a:r>
              <a:rPr lang="zh-CN" altLang="en-US"/>
              <a:t>the center of the bin may not represent an ideal horizontal coordinate for plotting the</a:t>
            </a:r>
            <a:endParaRPr lang="zh-CN" altLang="en-US"/>
          </a:p>
          <a:p>
            <a:r>
              <a:rPr lang="zh-CN" altLang="en-US"/>
              <a:t>results, especially for the small and large multiplicity regions. To study the effect, 10000</a:t>
            </a:r>
            <a:endParaRPr lang="zh-CN" altLang="en-US"/>
          </a:p>
          <a:p>
            <a:r>
              <a:rPr lang="zh-CN" altLang="en-US"/>
              <a:t>fitting trials are done in Monte Carlo. In each trial, in a certain multiplicity region of the</a:t>
            </a:r>
            <a:endParaRPr lang="zh-CN" altLang="en-US"/>
          </a:p>
          <a:p>
            <a:r>
              <a:rPr lang="zh-CN" altLang="en-US"/>
              <a:t>three different binning schemes (PVNTRACKS, nForwardTracks, and nBackTracks), we</a:t>
            </a:r>
            <a:endParaRPr lang="zh-CN" altLang="en-US"/>
          </a:p>
          <a:p>
            <a:r>
              <a:rPr lang="zh-CN" altLang="en-US"/>
              <a:t>randomly sample the mean values of the multiplicity region from a Gaussian sampling,</a:t>
            </a:r>
            <a:endParaRPr lang="zh-CN" altLang="en-US"/>
          </a:p>
          <a:p>
            <a:r>
              <a:rPr lang="zh-CN" altLang="en-US"/>
              <a:t>within each bin, mean being the content of the bin and width being the error of the bin.</a:t>
            </a:r>
            <a:endParaRPr lang="zh-CN" altLang="en-US"/>
          </a:p>
          <a:p>
            <a:r>
              <a:rPr lang="zh-CN" altLang="en-US"/>
              <a:t>fit. Since the data point is a ratio between two species,</a:t>
            </a:r>
            <a:r>
              <a:rPr lang="en-US" altLang="zh-CN"/>
              <a:t> </a:t>
            </a:r>
            <a:r>
              <a:rPr lang="zh-CN" altLang="en-US"/>
              <a:t>J/ψ, and ψ(2S), the average value for the ratio is weighted by the inverse of the square of</a:t>
            </a:r>
            <a:r>
              <a:rPr lang="en-US" altLang="zh-CN"/>
              <a:t> </a:t>
            </a:r>
            <a:r>
              <a:rPr lang="zh-CN" altLang="en-US"/>
              <a:t>the uncertainties (following the PDG weighted average procedure).</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First is the introduction part.</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提一嘴</a:t>
            </a:r>
            <a:r>
              <a:rPr lang="en-US" altLang="zh-CN"/>
              <a:t>sequential </a:t>
            </a:r>
            <a:r>
              <a:rPr lang="en-US" altLang="zh-CN"/>
              <a:t>suppression</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Then we come to the analysis part</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sz="1600"/>
              <a:t>Here is a breif introduction of the date set we use in the analysis. </a:t>
            </a:r>
            <a:br>
              <a:rPr lang="en-US" altLang="zh-CN" sz="1600"/>
            </a:br>
            <a:endParaRPr lang="en-US" altLang="zh-CN" sz="1600"/>
          </a:p>
          <a:p>
            <a:r>
              <a:rPr lang="en-US" altLang="zh-CN" sz="1600"/>
              <a:t>The decay channels are Jpsi and Psi(TwoS) to dimuon.  </a:t>
            </a:r>
            <a:endParaRPr lang="en-US" altLang="zh-CN" sz="1600"/>
          </a:p>
          <a:p>
            <a:endParaRPr lang="en-US" altLang="zh-CN" sz="1600"/>
          </a:p>
          <a:p>
            <a:r>
              <a:rPr lang="en-US" altLang="zh-CN" sz="1600"/>
              <a:t>The study here uses pp collision data</a:t>
            </a:r>
            <a:endParaRPr lang="en-US" altLang="zh-CN" sz="1600"/>
          </a:p>
          <a:p>
            <a:r>
              <a:rPr lang="en-US" altLang="zh-CN" sz="1600"/>
              <a:t> collected by the LHCb detector at a center-of-mass energy of Thirteen TeV in 2016 </a:t>
            </a:r>
            <a:endParaRPr lang="en-US" altLang="zh-CN" sz="1600"/>
          </a:p>
          <a:p>
            <a:r>
              <a:rPr lang="en-US" altLang="zh-CN" sz="1600"/>
              <a:t>with a corresponding luminosity of six hundred and fifty-eight inverse pico barns. </a:t>
            </a:r>
            <a:endParaRPr lang="en-US" altLang="zh-CN" sz="1600"/>
          </a:p>
          <a:p>
            <a:endParaRPr lang="en-US" altLang="zh-CN" sz="1600"/>
          </a:p>
          <a:p>
            <a:r>
              <a:rPr lang="en-US" altLang="zh-CN" sz="1600"/>
              <a:t>To enlarge the sample size, two different TCKs with same restrictions on muon cut are applied. </a:t>
            </a:r>
            <a:endParaRPr lang="en-US" altLang="zh-CN" sz="1600"/>
          </a:p>
          <a:p>
            <a:endParaRPr lang="en-US" altLang="zh-CN" sz="1600"/>
          </a:p>
          <a:p>
            <a:r>
              <a:rPr lang="en-US" altLang="zh-CN" sz="1600"/>
              <a:t>And the offline selection is summarized in the right table. </a:t>
            </a:r>
            <a:endParaRPr lang="zh-CN" altLang="en-US" sz="1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65000"/>
                    <a:lumOff val="3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solidFill>
                  <a:schemeClr val="tx1">
                    <a:lumMod val="85000"/>
                    <a:lumOff val="15000"/>
                  </a:schemeClr>
                </a:solidFill>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65000"/>
                    <a:lumOff val="35000"/>
                  </a:schemeClr>
                </a:solidFill>
              </a:defRPr>
            </a:lvl1pPr>
            <a:lvl2pPr>
              <a:lnSpc>
                <a:spcPct val="90000"/>
              </a:lnSpc>
              <a:defRPr sz="2400">
                <a:solidFill>
                  <a:schemeClr val="tx1">
                    <a:lumMod val="65000"/>
                    <a:lumOff val="35000"/>
                  </a:schemeClr>
                </a:solidFill>
              </a:defRPr>
            </a:lvl2pPr>
            <a:lvl3pPr>
              <a:lnSpc>
                <a:spcPct val="90000"/>
              </a:lnSpc>
              <a:defRPr sz="2000">
                <a:solidFill>
                  <a:schemeClr val="tx1">
                    <a:lumMod val="65000"/>
                    <a:lumOff val="35000"/>
                  </a:schemeClr>
                </a:solidFill>
              </a:defRPr>
            </a:lvl3pPr>
            <a:lvl4pPr>
              <a:lnSpc>
                <a:spcPct val="90000"/>
              </a:lnSpc>
              <a:defRPr sz="1800">
                <a:solidFill>
                  <a:schemeClr val="tx1">
                    <a:lumMod val="65000"/>
                    <a:lumOff val="35000"/>
                  </a:schemeClr>
                </a:solidFill>
              </a:defRPr>
            </a:lvl4pPr>
            <a:lvl5pPr>
              <a:lnSpc>
                <a:spcPct val="90000"/>
              </a:lnSpc>
              <a:defRPr sz="180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65000"/>
                    <a:lumOff val="35000"/>
                  </a:schemeClr>
                </a:solidFill>
              </a:defRPr>
            </a:lvl1pPr>
            <a:lvl2pPr>
              <a:lnSpc>
                <a:spcPct val="90000"/>
              </a:lnSpc>
              <a:defRPr sz="2400">
                <a:solidFill>
                  <a:schemeClr val="tx1">
                    <a:lumMod val="65000"/>
                    <a:lumOff val="35000"/>
                  </a:schemeClr>
                </a:solidFill>
              </a:defRPr>
            </a:lvl2pPr>
            <a:lvl3pPr>
              <a:lnSpc>
                <a:spcPct val="90000"/>
              </a:lnSpc>
              <a:defRPr sz="2000">
                <a:solidFill>
                  <a:schemeClr val="tx1">
                    <a:lumMod val="65000"/>
                    <a:lumOff val="35000"/>
                  </a:schemeClr>
                </a:solidFill>
              </a:defRPr>
            </a:lvl3pPr>
            <a:lvl4pPr>
              <a:lnSpc>
                <a:spcPct val="90000"/>
              </a:lnSpc>
              <a:defRPr sz="1800">
                <a:solidFill>
                  <a:schemeClr val="tx1">
                    <a:lumMod val="65000"/>
                    <a:lumOff val="35000"/>
                  </a:schemeClr>
                </a:solidFill>
              </a:defRPr>
            </a:lvl4pPr>
            <a:lvl5pPr>
              <a:lnSpc>
                <a:spcPct val="90000"/>
              </a:lnSpc>
              <a:defRPr sz="180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ctrTitle"/>
              </p:nvPr>
            </p:nvSpPr>
            <p:spPr>
              <a:xfrm>
                <a:off x="1524000" y="1127382"/>
                <a:ext cx="9144000" cy="2187001"/>
              </a:xfrm>
            </p:spPr>
            <p:txBody>
              <a:bodyPr/>
              <a:lstStyle/>
              <a:p>
                <a:r>
                  <a:rPr lang="en-US" altLang="zh-CN" sz="3600" dirty="0">
                    <a:solidFill>
                      <a:schemeClr val="tx1">
                        <a:lumMod val="85000"/>
                        <a:lumOff val="15000"/>
                      </a:schemeClr>
                    </a:solidFill>
                    <a:effectLst/>
                    <a:uFillTx/>
                    <a:cs typeface="+mj-lt"/>
                  </a:rPr>
                  <a:t>Multiplicity dependence of </a:t>
                </a:r>
                <a14:m>
                  <m:oMath xmlns:m="http://schemas.openxmlformats.org/officeDocument/2006/math">
                    <m:sSub>
                      <m:sSubPr>
                        <m:ctrlPr>
                          <a:rPr lang="en-US" altLang="zh-CN" sz="36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sz="3600"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sz="36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3600"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sz="3600"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sz="3600" dirty="0">
                    <a:solidFill>
                      <a:schemeClr val="tx1">
                        <a:lumMod val="85000"/>
                        <a:lumOff val="15000"/>
                      </a:schemeClr>
                    </a:solidFill>
                    <a:effectLst/>
                    <a:uFillTx/>
                    <a:cs typeface="+mj-lt"/>
                  </a:rPr>
                  <a:t> in </a:t>
                </a:r>
                <a:r>
                  <a:rPr lang="en-US" altLang="zh-CN" sz="3600" i="1" dirty="0">
                    <a:solidFill>
                      <a:schemeClr val="tx1">
                        <a:lumMod val="85000"/>
                        <a:lumOff val="15000"/>
                      </a:schemeClr>
                    </a:solidFill>
                    <a:effectLst/>
                    <a:uFillTx/>
                    <a:cs typeface="+mj-lt"/>
                  </a:rPr>
                  <a:t>pp </a:t>
                </a:r>
                <a:r>
                  <a:rPr lang="en-US" altLang="zh-CN" sz="3600" dirty="0">
                    <a:solidFill>
                      <a:schemeClr val="tx1">
                        <a:lumMod val="85000"/>
                        <a:lumOff val="15000"/>
                      </a:schemeClr>
                    </a:solidFill>
                    <a:effectLst/>
                    <a:uFillTx/>
                    <a:cs typeface="+mj-lt"/>
                  </a:rPr>
                  <a:t>collisions at </a:t>
                </a:r>
                <a14:m>
                  <m:oMath xmlns:m="http://schemas.openxmlformats.org/officeDocument/2006/math">
                    <m:rad>
                      <m:radPr>
                        <m:degHide m:val="on"/>
                        <m:ctrlPr>
                          <a:rPr lang="en-US" altLang="zh-CN" sz="3600" i="1" dirty="0">
                            <a:solidFill>
                              <a:schemeClr val="tx1">
                                <a:lumMod val="85000"/>
                                <a:lumOff val="15000"/>
                              </a:schemeClr>
                            </a:solidFill>
                            <a:effectLst/>
                            <a:uFillTx/>
                            <a:latin typeface="DejaVu Math TeX Gyre" panose="02000503000000000000" charset="0"/>
                            <a:cs typeface="DejaVu Math TeX Gyre" panose="02000503000000000000" charset="0"/>
                          </a:rPr>
                        </m:ctrlPr>
                      </m:radPr>
                      <m:deg/>
                      <m:e>
                        <m:r>
                          <a:rPr lang="en-US" altLang="zh-CN" sz="3600" i="1" dirty="0">
                            <a:solidFill>
                              <a:schemeClr val="tx1">
                                <a:lumMod val="85000"/>
                                <a:lumOff val="15000"/>
                              </a:schemeClr>
                            </a:solidFill>
                            <a:effectLst/>
                            <a:uFillTx/>
                            <a:latin typeface="DejaVu Math TeX Gyre" panose="02000503000000000000" charset="0"/>
                            <a:cs typeface="DejaVu Math TeX Gyre" panose="02000503000000000000" charset="0"/>
                          </a:rPr>
                          <m:t>𝑠</m:t>
                        </m:r>
                      </m:e>
                    </m:rad>
                  </m:oMath>
                </a14:m>
                <a:r>
                  <a:rPr lang="en-US" altLang="zh-CN" sz="3600" dirty="0">
                    <a:solidFill>
                      <a:schemeClr val="tx1">
                        <a:lumMod val="85000"/>
                        <a:lumOff val="15000"/>
                      </a:schemeClr>
                    </a:solidFill>
                    <a:effectLst/>
                    <a:uFillTx/>
                    <a:cs typeface="+mj-lt"/>
                  </a:rPr>
                  <a:t> </a:t>
                </a:r>
                <a:r>
                  <a:rPr lang="en-US" altLang="zh-CN" sz="3600" dirty="0">
                    <a:solidFill>
                      <a:schemeClr val="tx1">
                        <a:lumMod val="85000"/>
                        <a:lumOff val="15000"/>
                      </a:schemeClr>
                    </a:solidFill>
                    <a:effectLst/>
                    <a:uFillTx/>
                    <a:cs typeface="+mj-lt"/>
                  </a:rPr>
                  <a:t>= 13TeV</a:t>
                </a:r>
                <a:endParaRPr lang="en-US" altLang="zh-CN" sz="3600" dirty="0">
                  <a:solidFill>
                    <a:schemeClr val="tx1">
                      <a:lumMod val="85000"/>
                      <a:lumOff val="15000"/>
                    </a:schemeClr>
                  </a:solidFill>
                  <a:effectLst/>
                  <a:uFillTx/>
                  <a:cs typeface="+mj-lt"/>
                </a:endParaRPr>
              </a:p>
            </p:txBody>
          </p:sp>
        </mc:Choice>
        <mc:Fallback>
          <p:sp>
            <p:nvSpPr>
              <p:cNvPr id="2" name="标题 1"/>
              <p:cNvSpPr>
                <a:spLocks noRot="1" noChangeAspect="1" noMove="1" noResize="1" noEditPoints="1" noAdjustHandles="1" noChangeArrowheads="1" noChangeShapeType="1" noTextEdit="1"/>
              </p:cNvSpPr>
              <p:nvPr>
                <p:ph type="ctrTitle"/>
              </p:nvPr>
            </p:nvSpPr>
            <p:spPr>
              <a:xfrm>
                <a:off x="1524000" y="1127382"/>
                <a:ext cx="9144000" cy="2187001"/>
              </a:xfrm>
              <a:blipFill rotWithShape="1">
                <a:blip r:embed="rId1"/>
                <a:stretch>
                  <a:fillRect t="-12" b="15"/>
                </a:stretch>
              </a:blipFill>
            </p:spPr>
            <p:txBody>
              <a:bodyPr/>
              <a:lstStyle/>
              <a:p>
                <a:r>
                  <a:rPr lang="zh-CN" altLang="en-US">
                    <a:noFill/>
                  </a:rPr>
                  <a:t> </a:t>
                </a:r>
              </a:p>
            </p:txBody>
          </p:sp>
        </mc:Fallback>
      </mc:AlternateContent>
      <p:sp>
        <p:nvSpPr>
          <p:cNvPr id="5" name="副标题 4"/>
          <p:cNvSpPr>
            <a:spLocks noGrp="1"/>
          </p:cNvSpPr>
          <p:nvPr>
            <p:ph type="subTitle" idx="1"/>
          </p:nvPr>
        </p:nvSpPr>
        <p:spPr>
          <a:xfrm>
            <a:off x="1524000" y="4027488"/>
            <a:ext cx="9144000" cy="1655762"/>
          </a:xfrm>
        </p:spPr>
        <p:txBody>
          <a:bodyPr>
            <a:normAutofit lnSpcReduction="20000"/>
          </a:bodyPr>
          <a:lstStyle/>
          <a:p>
            <a:r>
              <a:rPr lang="en-US" altLang="zh-CN" dirty="0">
                <a:latin typeface="+mn-lt"/>
              </a:rPr>
              <a:t>Youen Kang</a:t>
            </a:r>
            <a:endParaRPr lang="en-US" altLang="zh-CN" dirty="0">
              <a:latin typeface="+mn-lt"/>
            </a:endParaRPr>
          </a:p>
          <a:p>
            <a:r>
              <a:rPr lang="en-US" altLang="zh-CN" dirty="0">
                <a:latin typeface="+mn-lt"/>
              </a:rPr>
              <a:t> Tsinghua University</a:t>
            </a:r>
            <a:endParaRPr lang="en-US" altLang="zh-CN" dirty="0">
              <a:latin typeface="+mn-lt"/>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Data set</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1584325"/>
                <a:ext cx="5672455" cy="2726690"/>
              </a:xfrm>
            </p:spPr>
            <p:txBody>
              <a:bodyPr/>
              <a:p>
                <a:r>
                  <a:rPr lang="en-US" altLang="zh-CN" sz="2000" b="1"/>
                  <a:t>Data</a:t>
                </a:r>
                <a:r>
                  <a:rPr lang="en-US" altLang="zh-CN" sz="2000"/>
                  <a:t>:</a:t>
                </a:r>
                <a:endParaRPr lang="en-US" altLang="zh-CN" sz="2000"/>
              </a:p>
              <a:p>
                <a:pPr lvl="1"/>
                <a:r>
                  <a:rPr lang="en-US" altLang="zh-CN" sz="1710" b="1"/>
                  <a:t>Data taking period:</a:t>
                </a:r>
                <a:r>
                  <a:rPr lang="en-US" altLang="zh-CN" sz="1710"/>
                  <a:t>  2016</a:t>
                </a:r>
                <a:endParaRPr lang="en-US" altLang="zh-CN" sz="1710"/>
              </a:p>
              <a:p>
                <a:pPr lvl="1"/>
                <a:r>
                  <a:rPr lang="en-US" altLang="zh-CN" sz="1710" b="1"/>
                  <a:t>Collision type: </a:t>
                </a:r>
                <a:r>
                  <a:rPr lang="en-US" altLang="zh-CN" sz="1710"/>
                  <a:t> pp collision</a:t>
                </a:r>
                <a:endParaRPr lang="en-US" altLang="zh-CN" sz="1710"/>
              </a:p>
              <a:p>
                <a:pPr lvl="1"/>
                <a:r>
                  <a:rPr lang="en-US" altLang="zh-CN" sz="1710" b="1"/>
                  <a:t>Integrated Lyminosity:</a:t>
                </a:r>
                <a:r>
                  <a:rPr lang="en-US" altLang="zh-CN" sz="1710"/>
                  <a:t>  </a:t>
                </a:r>
                <a14:m>
                  <m:oMath xmlns:m="http://schemas.openxmlformats.org/officeDocument/2006/math">
                    <m:r>
                      <a:rPr lang="en-US" altLang="zh-CN" sz="1710">
                        <a:latin typeface="DejaVu Math TeX Gyre" panose="02000503000000000000" charset="0"/>
                        <a:cs typeface="DejaVu Math TeX Gyre" panose="02000503000000000000" charset="0"/>
                      </a:rPr>
                      <m:t>658</m:t>
                    </m:r>
                    <m:r>
                      <a:rPr lang="en-US" altLang="zh-CN" sz="1710">
                        <a:latin typeface="DejaVu Math TeX Gyre" panose="02000503000000000000" charset="0"/>
                        <a:cs typeface="DejaVu Math TeX Gyre" panose="02000503000000000000" charset="0"/>
                      </a:rPr>
                      <m:t>±</m:t>
                    </m:r>
                    <m:r>
                      <a:rPr lang="en-US" altLang="zh-CN" sz="1710">
                        <a:latin typeface="DejaVu Math TeX Gyre" panose="02000503000000000000" charset="0"/>
                        <a:cs typeface="DejaVu Math TeX Gyre" panose="02000503000000000000" charset="0"/>
                      </a:rPr>
                      <m:t>13</m:t>
                    </m:r>
                    <m:sSup>
                      <m:sSupPr>
                        <m:ctrlPr>
                          <a:rPr lang="en-US" altLang="zh-CN" sz="1710">
                            <a:latin typeface="DejaVu Math TeX Gyre" panose="02000503000000000000" charset="0"/>
                            <a:cs typeface="DejaVu Math TeX Gyre" panose="02000503000000000000" charset="0"/>
                          </a:rPr>
                        </m:ctrlPr>
                      </m:sSupPr>
                      <m:e>
                        <m:r>
                          <m:rPr>
                            <m:sty m:val="p"/>
                          </m:rPr>
                          <a:rPr lang="en-US" altLang="zh-CN" sz="1710">
                            <a:latin typeface="DejaVu Math TeX Gyre" panose="02000503000000000000" charset="0"/>
                            <a:cs typeface="DejaVu Math TeX Gyre" panose="02000503000000000000" charset="0"/>
                          </a:rPr>
                          <m:t>pb</m:t>
                        </m:r>
                      </m:e>
                      <m:sup>
                        <m:r>
                          <a:rPr lang="en-US" altLang="zh-CN" sz="1710">
                            <a:latin typeface="DejaVu Math TeX Gyre" panose="02000503000000000000" charset="0"/>
                            <a:cs typeface="DejaVu Math TeX Gyre" panose="02000503000000000000" charset="0"/>
                          </a:rPr>
                          <m:t>−</m:t>
                        </m:r>
                        <m:r>
                          <a:rPr lang="en-US" altLang="zh-CN" sz="1710">
                            <a:latin typeface="DejaVu Math TeX Gyre" panose="02000503000000000000" charset="0"/>
                            <a:cs typeface="DejaVu Math TeX Gyre" panose="02000503000000000000" charset="0"/>
                          </a:rPr>
                          <m:t>1</m:t>
                        </m:r>
                      </m:sup>
                    </m:sSup>
                  </m:oMath>
                </a14:m>
                <a:endParaRPr lang="en-US" altLang="zh-CN" sz="1710">
                  <a:latin typeface="DejaVu Math TeX Gyre" panose="02000503000000000000" charset="0"/>
                  <a:cs typeface="DejaVu Math TeX Gyre" panose="02000503000000000000" charset="0"/>
                </a:endParaRPr>
              </a:p>
              <a:p>
                <a:pPr lvl="1"/>
                <a:r>
                  <a:rPr lang="en-US" altLang="zh-CN" sz="1710" b="1"/>
                  <a:t>TCK:</a:t>
                </a:r>
                <a:r>
                  <a:rPr lang="en-US" altLang="zh-CN" sz="1710"/>
                  <a:t>  0x1138160F and 0x11381612</a:t>
                </a:r>
                <a:endParaRPr lang="en-US" altLang="zh-CN" sz="1710"/>
              </a:p>
              <a:p>
                <a:pPr lvl="1"/>
                <a:r>
                  <a:rPr lang="en-US" altLang="zh-CN" sz="1710" b="1"/>
                  <a:t>TriggerLine:</a:t>
                </a:r>
                <a:r>
                  <a:rPr lang="en-US" altLang="zh-CN" sz="1710"/>
                  <a:t> </a:t>
                </a:r>
                <a:endParaRPr lang="en-US" altLang="zh-CN" sz="1710"/>
              </a:p>
              <a:p>
                <a:pPr lvl="2"/>
                <a:r>
                  <a:rPr lang="en-US" altLang="zh-CN" sz="1425"/>
                  <a:t>L0:  L0DiMuon</a:t>
                </a:r>
                <a:endParaRPr lang="en-US" altLang="zh-CN" sz="1425"/>
              </a:p>
              <a:p>
                <a:pPr lvl="2"/>
                <a:r>
                  <a:rPr lang="en-US" altLang="zh-CN" sz="1425"/>
                  <a:t>Hlt1: Hlt1DiMounHighMass</a:t>
                </a:r>
                <a:endParaRPr lang="en-US" altLang="zh-CN" sz="1425"/>
              </a:p>
              <a:p>
                <a:pPr lvl="2"/>
                <a:r>
                  <a:rPr lang="en-US" altLang="zh-CN" sz="1425"/>
                  <a:t>Hlt2: Hlt2DiMuonJPsiTurbo &amp; Hlt2DiMuonPsi2STurbo</a:t>
                </a:r>
                <a:endParaRPr lang="en-US" altLang="zh-CN" sz="171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1584325"/>
                <a:ext cx="5672455" cy="2726690"/>
              </a:xfrm>
              <a:blipFill rotWithShape="1">
                <a:blip r:embed="rId1"/>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6320155" y="1962150"/>
            <a:ext cx="5130165" cy="272669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647700" y="4321175"/>
                <a:ext cx="5124450" cy="1353185"/>
              </a:xfrm>
              <a:prstGeom prst="rect">
                <a:avLst/>
              </a:prstGeom>
              <a:noFill/>
            </p:spPr>
            <p:txBody>
              <a:bodyPr wrap="square" rtlCol="0" anchor="t">
                <a:spAutoFit/>
              </a:bodyPr>
              <a:p>
                <a:pPr marL="285750" indent="-285750">
                  <a:buFont typeface="Arial" panose="020B0604020202020204" pitchFamily="34" charset="0"/>
                  <a:buChar char="•"/>
                </a:pPr>
                <a:r>
                  <a:rPr lang="en-US" altLang="zh-CN" b="1">
                    <a:sym typeface="+mn-ea"/>
                  </a:rPr>
                  <a:t>MC:</a:t>
                </a:r>
                <a:endParaRPr lang="en-US" altLang="zh-CN" b="1">
                  <a:sym typeface="+mn-ea"/>
                </a:endParaRPr>
              </a:p>
              <a:p>
                <a:pPr marL="742950" lvl="1" indent="-285750">
                  <a:buFont typeface="Arial" panose="020B0604020202020204" pitchFamily="34" charset="0"/>
                  <a:buChar char="•"/>
                </a:pPr>
                <a:r>
                  <a:rPr lang="en-US" altLang="zh-CN" sz="1600" b="1">
                    <a:sym typeface="+mn-ea"/>
                  </a:rPr>
                  <a:t>EventType:  </a:t>
                </a:r>
                <a:r>
                  <a:rPr lang="en-US" altLang="zh-CN" sz="1600">
                    <a:sym typeface="+mn-ea"/>
                  </a:rPr>
                  <a:t>24142001(</a:t>
                </a:r>
                <a14:m>
                  <m:oMath xmlns:m="http://schemas.openxmlformats.org/officeDocument/2006/math">
                    <m:r>
                      <m:rPr>
                        <m:sty m:val="p"/>
                      </m:rPr>
                      <a:rPr lang="en-US" altLang="zh-CN" sz="1600">
                        <a:latin typeface="DejaVu Math TeX Gyre" panose="02000503000000000000" charset="0"/>
                        <a:cs typeface="DejaVu Math TeX Gyre" panose="02000503000000000000" charset="0"/>
                      </a:rPr>
                      <m:t>J</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𝜓</m:t>
                    </m:r>
                  </m:oMath>
                </a14:m>
                <a:r>
                  <a:rPr lang="en-US" altLang="zh-CN" sz="1600">
                    <a:sym typeface="+mn-ea"/>
                  </a:rPr>
                  <a:t>)  28142001(</a:t>
                </a:r>
                <a14:m>
                  <m:oMath xmlns:m="http://schemas.openxmlformats.org/officeDocument/2006/math">
                    <m:r>
                      <a:rPr lang="en-US" altLang="zh-CN" sz="1600">
                        <a:latin typeface="DejaVu Math TeX Gyre" panose="02000503000000000000" charset="0"/>
                        <a:cs typeface="DejaVu Math TeX Gyre" panose="02000503000000000000" charset="0"/>
                      </a:rPr>
                      <m:t>𝜓</m:t>
                    </m:r>
                  </m:oMath>
                </a14:m>
                <a:r>
                  <a:rPr lang="en-US" altLang="zh-CN" sz="1600">
                    <a:sym typeface="+mn-ea"/>
                  </a:rPr>
                  <a:t>(2S))</a:t>
                </a:r>
                <a:endParaRPr lang="en-US" altLang="zh-CN" sz="1600">
                  <a:sym typeface="+mn-ea"/>
                </a:endParaRPr>
              </a:p>
              <a:p>
                <a:pPr marL="742950" lvl="1" indent="-285750">
                  <a:buFont typeface="Arial" panose="020B0604020202020204" pitchFamily="34" charset="0"/>
                  <a:buChar char="•"/>
                </a:pPr>
                <a:r>
                  <a:rPr lang="en-US" altLang="zh-CN" sz="1600" b="1">
                    <a:sym typeface="+mn-ea"/>
                  </a:rPr>
                  <a:t>Sample size:</a:t>
                </a:r>
                <a:r>
                  <a:rPr lang="en-US" altLang="zh-CN" sz="1600">
                    <a:sym typeface="+mn-ea"/>
                  </a:rPr>
                  <a:t>  20M (</a:t>
                </a:r>
                <a14:m>
                  <m:oMath xmlns:m="http://schemas.openxmlformats.org/officeDocument/2006/math">
                    <m:r>
                      <m:rPr>
                        <m:sty m:val="p"/>
                      </m:rPr>
                      <a:rPr lang="en-US" altLang="zh-CN" sz="1600">
                        <a:latin typeface="DejaVu Math TeX Gyre" panose="02000503000000000000" charset="0"/>
                        <a:cs typeface="DejaVu Math TeX Gyre" panose="02000503000000000000" charset="0"/>
                      </a:rPr>
                      <m:t>J</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𝜓</m:t>
                    </m:r>
                  </m:oMath>
                </a14:m>
                <a:r>
                  <a:rPr lang="en-US" altLang="zh-CN" sz="1600">
                    <a:sym typeface="+mn-ea"/>
                  </a:rPr>
                  <a:t>)   10M (</a:t>
                </a:r>
                <a14:m>
                  <m:oMath xmlns:m="http://schemas.openxmlformats.org/officeDocument/2006/math">
                    <m:r>
                      <a:rPr lang="en-US" altLang="zh-CN" sz="1600">
                        <a:latin typeface="DejaVu Math TeX Gyre" panose="02000503000000000000" charset="0"/>
                        <a:cs typeface="DejaVu Math TeX Gyre" panose="02000503000000000000" charset="0"/>
                      </a:rPr>
                      <m:t>𝜓</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2</m:t>
                    </m:r>
                    <m:r>
                      <m:rPr>
                        <m:sty m:val="p"/>
                      </m:rPr>
                      <a:rPr lang="en-US" altLang="zh-CN" sz="1600">
                        <a:latin typeface="DejaVu Math TeX Gyre" panose="02000503000000000000" charset="0"/>
                        <a:cs typeface="DejaVu Math TeX Gyre" panose="02000503000000000000" charset="0"/>
                      </a:rPr>
                      <m:t>S</m:t>
                    </m:r>
                    <m:r>
                      <a:rPr lang="en-US" altLang="zh-CN" sz="1600">
                        <a:latin typeface="DejaVu Math TeX Gyre" panose="02000503000000000000" charset="0"/>
                        <a:cs typeface="DejaVu Math TeX Gyre" panose="02000503000000000000" charset="0"/>
                      </a:rPr>
                      <m:t>)</m:t>
                    </m:r>
                  </m:oMath>
                </a14:m>
                <a:r>
                  <a:rPr lang="en-US" altLang="zh-CN" sz="1600">
                    <a:sym typeface="+mn-ea"/>
                  </a:rPr>
                  <a:t>)</a:t>
                </a:r>
                <a:endParaRPr lang="en-US" altLang="zh-CN" sz="1600">
                  <a:sym typeface="+mn-ea"/>
                </a:endParaRPr>
              </a:p>
              <a:p>
                <a:pPr marL="742950" lvl="1" indent="-285750">
                  <a:buFont typeface="Arial" panose="020B0604020202020204" pitchFamily="34" charset="0"/>
                  <a:buChar char="•"/>
                </a:pPr>
                <a:r>
                  <a:rPr lang="en-US" altLang="zh-CN" sz="1600" b="1">
                    <a:sym typeface="+mn-ea"/>
                  </a:rPr>
                  <a:t>Generator:  </a:t>
                </a:r>
                <a:r>
                  <a:rPr lang="en-US" altLang="zh-CN" sz="1600">
                    <a:sym typeface="+mn-ea"/>
                  </a:rPr>
                  <a:t>Pythia 8</a:t>
                </a:r>
                <a:endParaRPr lang="en-US" altLang="zh-CN" sz="1600">
                  <a:sym typeface="+mn-ea"/>
                </a:endParaRPr>
              </a:p>
              <a:p>
                <a:pPr marL="742950" lvl="1" indent="-285750">
                  <a:buFont typeface="Arial" panose="020B0604020202020204" pitchFamily="34" charset="0"/>
                  <a:buChar char="•"/>
                </a:pPr>
                <a:r>
                  <a:rPr lang="en-US" altLang="zh-CN" sz="1600" b="1">
                    <a:sym typeface="+mn-ea"/>
                  </a:rPr>
                  <a:t>Sim. Version:</a:t>
                </a:r>
                <a:r>
                  <a:rPr lang="en-US" altLang="zh-CN" sz="1600">
                    <a:sym typeface="+mn-ea"/>
                  </a:rPr>
                  <a:t>  Sim09i</a:t>
                </a:r>
                <a:endParaRPr lang="en-US" altLang="zh-CN" sz="1600">
                  <a:sym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647700" y="4321175"/>
                <a:ext cx="5124450" cy="135318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6320155" y="4759325"/>
                <a:ext cx="4415790" cy="891540"/>
              </a:xfrm>
              <a:prstGeom prst="rect">
                <a:avLst/>
              </a:prstGeom>
              <a:noFill/>
            </p:spPr>
            <p:txBody>
              <a:bodyPr wrap="square" rtlCol="0" anchor="t">
                <a:spAutoFit/>
              </a:bodyPr>
              <a:p>
                <a:pPr marL="285750" indent="-285750">
                  <a:buFont typeface="Arial" panose="020B0604020202020204" pitchFamily="34" charset="0"/>
                  <a:buChar char="•"/>
                </a:pPr>
                <a:r>
                  <a:rPr lang="en-US" altLang="zh-CN" b="1"/>
                  <a:t>Decay Channel:</a:t>
                </a:r>
                <a:endParaRPr lang="en-US" altLang="zh-CN" b="1"/>
              </a:p>
              <a:p>
                <a:pPr marL="742950" lvl="1" indent="-285750">
                  <a:buFont typeface="Arial" panose="020B0604020202020204" pitchFamily="34" charset="0"/>
                  <a:buChar char="•"/>
                </a:pPr>
                <a14:m>
                  <m:oMath xmlns:m="http://schemas.openxmlformats.org/officeDocument/2006/math">
                    <m:r>
                      <m:rPr>
                        <m:sty m:val="p"/>
                      </m:rPr>
                      <a:rPr lang="en-US" altLang="zh-CN" sz="1600">
                        <a:latin typeface="DejaVu Math TeX Gyre" panose="02000503000000000000" charset="0"/>
                        <a:cs typeface="DejaVu Math TeX Gyre" panose="02000503000000000000" charset="0"/>
                      </a:rPr>
                      <m:t>J</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𝜓</m:t>
                    </m:r>
                    <m:r>
                      <a:rPr lang="en-US" altLang="zh-CN" sz="1600">
                        <a:latin typeface="DejaVu Math TeX Gyre" panose="02000503000000000000" charset="0"/>
                        <a:cs typeface="DejaVu Math TeX Gyre" panose="02000503000000000000" charset="0"/>
                      </a:rPr>
                      <m:t>→</m:t>
                    </m:r>
                    <m:sSup>
                      <m:sSupPr>
                        <m:ctrlPr>
                          <a:rPr lang="en-US" altLang="zh-CN" sz="1600">
                            <a:latin typeface="DejaVu Math TeX Gyre" panose="02000503000000000000" charset="0"/>
                            <a:cs typeface="DejaVu Math TeX Gyre" panose="02000503000000000000" charset="0"/>
                          </a:rPr>
                        </m:ctrlPr>
                      </m:sSupPr>
                      <m:e>
                        <m:r>
                          <a:rPr lang="en-US" altLang="zh-CN" sz="1600">
                            <a:latin typeface="DejaVu Math TeX Gyre" panose="02000503000000000000" charset="0"/>
                            <a:cs typeface="DejaVu Math TeX Gyre" panose="02000503000000000000" charset="0"/>
                          </a:rPr>
                          <m:t>𝜇</m:t>
                        </m:r>
                      </m:e>
                      <m:sup>
                        <m:r>
                          <a:rPr lang="en-US" altLang="zh-CN" sz="1600">
                            <a:latin typeface="DejaVu Math TeX Gyre" panose="02000503000000000000" charset="0"/>
                            <a:cs typeface="DejaVu Math TeX Gyre" panose="02000503000000000000" charset="0"/>
                          </a:rPr>
                          <m:t>+</m:t>
                        </m:r>
                      </m:sup>
                    </m:sSup>
                    <m:r>
                      <a:rPr lang="en-US" altLang="zh-CN" sz="1600">
                        <a:latin typeface="DejaVu Math TeX Gyre" panose="02000503000000000000" charset="0"/>
                        <a:cs typeface="DejaVu Math TeX Gyre" panose="02000503000000000000" charset="0"/>
                      </a:rPr>
                      <m:t>+</m:t>
                    </m:r>
                    <m:sSup>
                      <m:sSupPr>
                        <m:ctrlPr>
                          <a:rPr lang="en-US" altLang="zh-CN" sz="1600">
                            <a:latin typeface="DejaVu Math TeX Gyre" panose="02000503000000000000" charset="0"/>
                            <a:cs typeface="DejaVu Math TeX Gyre" panose="02000503000000000000" charset="0"/>
                          </a:rPr>
                        </m:ctrlPr>
                      </m:sSupPr>
                      <m:e>
                        <m:r>
                          <a:rPr lang="en-US" altLang="zh-CN" sz="1600">
                            <a:latin typeface="DejaVu Math TeX Gyre" panose="02000503000000000000" charset="0"/>
                            <a:cs typeface="DejaVu Math TeX Gyre" panose="02000503000000000000" charset="0"/>
                          </a:rPr>
                          <m:t>𝜇</m:t>
                        </m:r>
                      </m:e>
                      <m:sup>
                        <m:r>
                          <a:rPr lang="en-US" altLang="zh-CN" sz="1600">
                            <a:latin typeface="DejaVu Math TeX Gyre" panose="02000503000000000000" charset="0"/>
                            <a:cs typeface="DejaVu Math TeX Gyre" panose="02000503000000000000" charset="0"/>
                          </a:rPr>
                          <m:t>−</m:t>
                        </m:r>
                      </m:sup>
                    </m:sSup>
                  </m:oMath>
                </a14:m>
                <a:endParaRPr lang="en-US" altLang="zh-CN" sz="1600">
                  <a:latin typeface="DejaVu Math TeX Gyre" panose="02000503000000000000" charset="0"/>
                  <a:cs typeface="DejaVu Math TeX Gyre" panose="02000503000000000000" charset="0"/>
                </a:endParaRPr>
              </a:p>
              <a:p>
                <a:pPr marL="742950" lvl="1" indent="-285750">
                  <a:buFont typeface="Arial" panose="020B0604020202020204" pitchFamily="34" charset="0"/>
                  <a:buChar char="•"/>
                </a:pPr>
                <a14:m>
                  <m:oMath xmlns:m="http://schemas.openxmlformats.org/officeDocument/2006/math">
                    <m:r>
                      <a:rPr lang="en-US" altLang="zh-CN" sz="1600">
                        <a:latin typeface="DejaVu Math TeX Gyre" panose="02000503000000000000" charset="0"/>
                        <a:cs typeface="DejaVu Math TeX Gyre" panose="02000503000000000000" charset="0"/>
                      </a:rPr>
                      <m:t>𝜓</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2</m:t>
                    </m:r>
                    <m:r>
                      <m:rPr>
                        <m:sty m:val="p"/>
                      </m:rPr>
                      <a:rPr lang="en-US" altLang="zh-CN" sz="1600">
                        <a:latin typeface="DejaVu Math TeX Gyre" panose="02000503000000000000" charset="0"/>
                        <a:cs typeface="DejaVu Math TeX Gyre" panose="02000503000000000000" charset="0"/>
                      </a:rPr>
                      <m:t>S</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m:t>
                    </m:r>
                    <m:sSup>
                      <m:sSupPr>
                        <m:ctrlPr>
                          <a:rPr lang="en-US" altLang="zh-CN" sz="1600">
                            <a:latin typeface="DejaVu Math TeX Gyre" panose="02000503000000000000" charset="0"/>
                            <a:cs typeface="DejaVu Math TeX Gyre" panose="02000503000000000000" charset="0"/>
                          </a:rPr>
                        </m:ctrlPr>
                      </m:sSupPr>
                      <m:e>
                        <m:r>
                          <a:rPr lang="en-US" altLang="zh-CN" sz="1600">
                            <a:latin typeface="DejaVu Math TeX Gyre" panose="02000503000000000000" charset="0"/>
                            <a:cs typeface="DejaVu Math TeX Gyre" panose="02000503000000000000" charset="0"/>
                          </a:rPr>
                          <m:t>𝜇</m:t>
                        </m:r>
                      </m:e>
                      <m:sup>
                        <m:r>
                          <a:rPr lang="en-US" altLang="zh-CN" sz="1600">
                            <a:latin typeface="DejaVu Math TeX Gyre" panose="02000503000000000000" charset="0"/>
                            <a:cs typeface="DejaVu Math TeX Gyre" panose="02000503000000000000" charset="0"/>
                          </a:rPr>
                          <m:t>+</m:t>
                        </m:r>
                      </m:sup>
                    </m:sSup>
                    <m:r>
                      <a:rPr lang="en-US" altLang="zh-CN" sz="1600">
                        <a:latin typeface="DejaVu Math TeX Gyre" panose="02000503000000000000" charset="0"/>
                        <a:cs typeface="DejaVu Math TeX Gyre" panose="02000503000000000000" charset="0"/>
                      </a:rPr>
                      <m:t>+</m:t>
                    </m:r>
                    <m:sSup>
                      <m:sSupPr>
                        <m:ctrlPr>
                          <a:rPr lang="en-US" altLang="zh-CN" sz="1600">
                            <a:latin typeface="DejaVu Math TeX Gyre" panose="02000503000000000000" charset="0"/>
                            <a:cs typeface="DejaVu Math TeX Gyre" panose="02000503000000000000" charset="0"/>
                          </a:rPr>
                        </m:ctrlPr>
                      </m:sSupPr>
                      <m:e>
                        <m:r>
                          <a:rPr lang="en-US" altLang="zh-CN" sz="1600">
                            <a:latin typeface="DejaVu Math TeX Gyre" panose="02000503000000000000" charset="0"/>
                            <a:cs typeface="DejaVu Math TeX Gyre" panose="02000503000000000000" charset="0"/>
                          </a:rPr>
                          <m:t>𝜇</m:t>
                        </m:r>
                      </m:e>
                      <m:sup>
                        <m:r>
                          <a:rPr lang="en-US" altLang="zh-CN" sz="1600">
                            <a:latin typeface="DejaVu Math TeX Gyre" panose="02000503000000000000" charset="0"/>
                            <a:cs typeface="DejaVu Math TeX Gyre" panose="02000503000000000000" charset="0"/>
                          </a:rPr>
                          <m:t>−</m:t>
                        </m:r>
                      </m:sup>
                    </m:sSup>
                  </m:oMath>
                </a14:m>
                <a:r>
                  <a:rPr lang="en-US" altLang="zh-CN" b="1"/>
                  <a:t> </a:t>
                </a:r>
                <a:endParaRPr lang="en-US" altLang="zh-CN" b="1"/>
              </a:p>
            </p:txBody>
          </p:sp>
        </mc:Choice>
        <mc:Fallback>
          <p:sp>
            <p:nvSpPr>
              <p:cNvPr id="7" name="文本框 6"/>
              <p:cNvSpPr txBox="1">
                <a:spLocks noRot="1" noChangeAspect="1" noMove="1" noResize="1" noEditPoints="1" noAdjustHandles="1" noChangeArrowheads="1" noChangeShapeType="1" noTextEdit="1"/>
              </p:cNvSpPr>
              <p:nvPr/>
            </p:nvSpPr>
            <p:spPr>
              <a:xfrm>
                <a:off x="6320155" y="4759325"/>
                <a:ext cx="4415790" cy="891540"/>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文本框 7"/>
          <p:cNvSpPr txBox="1"/>
          <p:nvPr/>
        </p:nvSpPr>
        <p:spPr>
          <a:xfrm>
            <a:off x="6320155" y="1584325"/>
            <a:ext cx="4415790" cy="368300"/>
          </a:xfrm>
          <a:prstGeom prst="rect">
            <a:avLst/>
          </a:prstGeom>
          <a:noFill/>
        </p:spPr>
        <p:txBody>
          <a:bodyPr wrap="square" rtlCol="0" anchor="t">
            <a:spAutoFit/>
          </a:bodyPr>
          <a:p>
            <a:pPr marL="285750" indent="-285750">
              <a:buFont typeface="Arial" panose="020B0604020202020204" pitchFamily="34" charset="0"/>
              <a:buChar char="•"/>
            </a:pPr>
            <a:r>
              <a:rPr lang="en-US" altLang="zh-CN" b="1"/>
              <a:t>Offline selection</a:t>
            </a:r>
            <a:endParaRPr lang="en-US" altLang="zh-CN" b="1"/>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sz="4000" b="1"/>
          </a:p>
          <a:p>
            <a:endParaRPr lang="zh-CN" altLang="en-US" sz="4000" b="1"/>
          </a:p>
          <a:p>
            <a:pPr marL="0" indent="0" algn="ctr">
              <a:buNone/>
            </a:pPr>
            <a:r>
              <a:rPr lang="en-US" altLang="zh-CN" sz="4000" b="1">
                <a:sym typeface="+mn-ea"/>
              </a:rPr>
              <a:t>Analysis</a:t>
            </a:r>
            <a:endParaRPr lang="en-US" altLang="zh-CN" sz="4000" b="1"/>
          </a:p>
          <a:p>
            <a:endParaRPr lang="en-US" altLang="zh-CN" sz="4000" b="1"/>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Signal extraction</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1584325"/>
                <a:ext cx="5548630" cy="4686300"/>
              </a:xfrm>
            </p:spPr>
            <p:txBody>
              <a:bodyPr>
                <a:noAutofit/>
              </a:bodyPr>
              <a:p>
                <a:r>
                  <a:rPr lang="en-US" altLang="zh-CN" sz="2400"/>
                  <a:t>2-D fit on mass and </a:t>
                </a:r>
                <a14:m>
                  <m:oMath xmlns:m="http://schemas.openxmlformats.org/officeDocument/2006/math">
                    <m:sSub>
                      <m:sSubPr>
                        <m:ctrlPr>
                          <a:rPr lang="en-US" altLang="zh-CN" sz="2400">
                            <a:latin typeface="DejaVu Math TeX Gyre" panose="02000503000000000000" charset="0"/>
                            <a:cs typeface="DejaVu Math TeX Gyre" panose="02000503000000000000" charset="0"/>
                          </a:rPr>
                        </m:ctrlPr>
                      </m:sSubPr>
                      <m:e>
                        <m:r>
                          <m:rPr>
                            <m:sty m:val="p"/>
                          </m:rPr>
                          <a:rPr lang="en-US" altLang="zh-CN" sz="2400">
                            <a:latin typeface="DejaVu Math TeX Gyre" panose="02000503000000000000" charset="0"/>
                            <a:cs typeface="DejaVu Math TeX Gyre" panose="02000503000000000000" charset="0"/>
                          </a:rPr>
                          <m:t>t</m:t>
                        </m:r>
                      </m:e>
                      <m:sub>
                        <m:r>
                          <m:rPr>
                            <m:sty m:val="p"/>
                          </m:rPr>
                          <a:rPr lang="en-US" altLang="zh-CN" sz="2400">
                            <a:latin typeface="DejaVu Math TeX Gyre" panose="02000503000000000000" charset="0"/>
                            <a:cs typeface="DejaVu Math TeX Gyre" panose="02000503000000000000" charset="0"/>
                          </a:rPr>
                          <m:t>z</m:t>
                        </m:r>
                      </m:sub>
                    </m:sSub>
                  </m:oMath>
                </a14:m>
                <a:r>
                  <a:rPr lang="en-US" altLang="zh-CN" sz="2400"/>
                  <a:t> spectrum:</a:t>
                </a:r>
                <a:endParaRPr lang="en-US" altLang="zh-CN" sz="2400"/>
              </a:p>
              <a:p>
                <a:pPr lvl="1"/>
                <a:r>
                  <a:rPr lang="en-US" altLang="zh-CN" b="1"/>
                  <a:t>mass:</a:t>
                </a:r>
                <a:r>
                  <a:rPr lang="en-US" altLang="zh-CN"/>
                  <a:t> </a:t>
                </a:r>
                <a:endParaRPr lang="en-US" altLang="zh-CN"/>
              </a:p>
              <a:p>
                <a:pPr lvl="2"/>
                <a:r>
                  <a:rPr lang="en-US" altLang="zh-CN"/>
                  <a:t>signal:  double CB function</a:t>
                </a:r>
                <a:endParaRPr lang="en-US" altLang="zh-CN"/>
              </a:p>
              <a:p>
                <a:pPr lvl="2"/>
                <a:r>
                  <a:rPr lang="en-US" altLang="zh-CN"/>
                  <a:t>bkg:  exponential decay</a:t>
                </a:r>
                <a:endParaRPr lang="en-US" altLang="zh-CN"/>
              </a:p>
              <a:p>
                <a:pPr lvl="1"/>
                <a14:m>
                  <m:oMath xmlns:m="http://schemas.openxmlformats.org/officeDocument/2006/math">
                    <m:sSub>
                      <m:sSubPr>
                        <m:ctrlPr>
                          <a:rPr lang="en-US" altLang="zh-CN" b="1">
                            <a:latin typeface="DejaVu Math TeX Gyre" panose="02000503000000000000" charset="0"/>
                            <a:cs typeface="DejaVu Math TeX Gyre" panose="02000503000000000000" charset="0"/>
                          </a:rPr>
                        </m:ctrlPr>
                      </m:sSubPr>
                      <m:e>
                        <m:r>
                          <a:rPr lang="en-US" altLang="zh-CN" b="1">
                            <a:latin typeface="DejaVu Math TeX Gyre" panose="02000503000000000000" charset="0"/>
                            <a:cs typeface="DejaVu Math TeX Gyre" panose="02000503000000000000" charset="0"/>
                          </a:rPr>
                          <m:t>𝐭</m:t>
                        </m:r>
                      </m:e>
                      <m:sub>
                        <m:r>
                          <a:rPr lang="en-US" altLang="zh-CN" b="1">
                            <a:latin typeface="DejaVu Math TeX Gyre" panose="02000503000000000000" charset="0"/>
                            <a:cs typeface="DejaVu Math TeX Gyre" panose="02000503000000000000" charset="0"/>
                          </a:rPr>
                          <m:t>𝐳</m:t>
                        </m:r>
                      </m:sub>
                    </m:sSub>
                  </m:oMath>
                </a14:m>
                <a:r>
                  <a:rPr lang="en-US" altLang="zh-CN" b="1"/>
                  <a:t>:</a:t>
                </a:r>
                <a:endParaRPr lang="en-US" altLang="zh-CN"/>
              </a:p>
              <a:p>
                <a:pPr lvl="2"/>
                <a:r>
                  <a:rPr lang="en-US" altLang="zh-CN">
                    <a:sym typeface="+mn-ea"/>
                  </a:rPr>
                  <a:t>signal: </a:t>
                </a:r>
                <a:endParaRPr lang="en-US" altLang="zh-CN"/>
              </a:p>
              <a:p>
                <a:pPr lvl="3"/>
                <a14:m>
                  <m:oMath xmlns:m="http://schemas.openxmlformats.org/officeDocument/2006/math">
                    <m:r>
                      <a:rPr lang="en-US" altLang="zh-CN" sz="2000">
                        <a:latin typeface="DejaVu Math TeX Gyre" panose="02000503000000000000" charset="0"/>
                        <a:cs typeface="DejaVu Math TeX Gyre" panose="02000503000000000000" charset="0"/>
                      </a:rPr>
                      <m:t>𝛿</m:t>
                    </m:r>
                  </m:oMath>
                </a14:m>
                <a:r>
                  <a:rPr lang="en-US" altLang="zh-CN" sz="2000">
                    <a:sym typeface="+mn-ea"/>
                  </a:rPr>
                  <a:t> function </a:t>
                </a:r>
                <a14:m>
                  <m:oMath xmlns:m="http://schemas.openxmlformats.org/officeDocument/2006/math">
                    <m:r>
                      <a:rPr lang="en-US" altLang="zh-CN" sz="2000" i="1">
                        <a:latin typeface="DejaVu Math TeX Gyre" panose="02000503000000000000" charset="0"/>
                        <a:cs typeface="DejaVu Math TeX Gyre" panose="02000503000000000000" charset="0"/>
                        <a:sym typeface="+mn-ea"/>
                      </a:rPr>
                      <m:t>⊗</m:t>
                    </m:r>
                  </m:oMath>
                </a14:m>
                <a:r>
                  <a:rPr lang="en-US" altLang="zh-CN" sz="2000">
                    <a:sym typeface="+mn-ea"/>
                  </a:rPr>
                  <a:t> resolution function (prompt)</a:t>
                </a:r>
                <a:endParaRPr lang="en-US" altLang="zh-CN" sz="2000"/>
              </a:p>
              <a:p>
                <a:pPr lvl="3"/>
                <a:r>
                  <a:rPr lang="en-US" altLang="zh-CN" sz="2000">
                    <a:sym typeface="+mn-ea"/>
                  </a:rPr>
                  <a:t>exponential decay (non-prompt)</a:t>
                </a:r>
                <a:endParaRPr lang="en-US" altLang="zh-CN" sz="2000"/>
              </a:p>
              <a:p>
                <a:pPr lvl="2"/>
                <a:r>
                  <a:rPr lang="en-US" altLang="zh-CN"/>
                  <a:t>bkg: extacted from sideband</a:t>
                </a:r>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1584325"/>
                <a:ext cx="5548630" cy="4686300"/>
              </a:xfrm>
              <a:blipFill rotWithShape="1">
                <a:blip r:embed="rId1"/>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8956040" y="1609725"/>
            <a:ext cx="3029521" cy="2160000"/>
          </a:xfrm>
          <a:prstGeom prst="rect">
            <a:avLst/>
          </a:prstGeom>
        </p:spPr>
      </p:pic>
      <p:pic>
        <p:nvPicPr>
          <p:cNvPr id="6" name="图片 5"/>
          <p:cNvPicPr>
            <a:picLocks noChangeAspect="1"/>
          </p:cNvPicPr>
          <p:nvPr/>
        </p:nvPicPr>
        <p:blipFill>
          <a:blip r:embed="rId3"/>
          <a:stretch>
            <a:fillRect/>
          </a:stretch>
        </p:blipFill>
        <p:spPr>
          <a:xfrm>
            <a:off x="5935980" y="1584325"/>
            <a:ext cx="3019873" cy="2160000"/>
          </a:xfrm>
          <a:prstGeom prst="rect">
            <a:avLst/>
          </a:prstGeom>
        </p:spPr>
      </p:pic>
      <p:sp>
        <p:nvSpPr>
          <p:cNvPr id="7" name="文本框 6"/>
          <p:cNvSpPr txBox="1"/>
          <p:nvPr/>
        </p:nvSpPr>
        <p:spPr>
          <a:xfrm>
            <a:off x="7328535" y="4883785"/>
            <a:ext cx="309880" cy="368300"/>
          </a:xfrm>
          <a:prstGeom prst="rect">
            <a:avLst/>
          </a:prstGeom>
          <a:noFill/>
        </p:spPr>
        <p:txBody>
          <a:bodyPr wrap="none" rtlCol="0">
            <a:spAutoFit/>
          </a:bodyPr>
          <a:p>
            <a:endParaRPr lang="zh-CN" altLang="en-US"/>
          </a:p>
        </p:txBody>
      </p:sp>
      <p:pic>
        <p:nvPicPr>
          <p:cNvPr id="4" name="图片 3"/>
          <p:cNvPicPr>
            <a:picLocks noChangeAspect="1"/>
          </p:cNvPicPr>
          <p:nvPr/>
        </p:nvPicPr>
        <p:blipFill>
          <a:blip r:embed="rId4"/>
          <a:stretch>
            <a:fillRect/>
          </a:stretch>
        </p:blipFill>
        <p:spPr>
          <a:xfrm>
            <a:off x="6873875" y="4354830"/>
            <a:ext cx="4392295" cy="1915795"/>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4330065" y="5602605"/>
                <a:ext cx="1995805" cy="66802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𝑡</m:t>
                          </m:r>
                        </m:e>
                        <m:sub>
                          <m:r>
                            <a:rPr lang="en-US" altLang="zh-CN" i="1">
                              <a:latin typeface="DejaVu Math TeX Gyre" panose="02000503000000000000" charset="0"/>
                              <a:cs typeface="DejaVu Math TeX Gyre" panose="02000503000000000000" charset="0"/>
                            </a:rPr>
                            <m:t>𝑧</m:t>
                          </m:r>
                        </m:sub>
                      </m:sSub>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𝑍</m:t>
                              </m:r>
                            </m:e>
                            <m:sub>
                              <m:r>
                                <a:rPr lang="en-US" altLang="zh-CN" i="1">
                                  <a:latin typeface="DejaVu Math TeX Gyre" panose="02000503000000000000" charset="0"/>
                                  <a:cs typeface="DejaVu Math TeX Gyre" panose="02000503000000000000" charset="0"/>
                                </a:rPr>
                                <m:t>𝑋</m:t>
                              </m:r>
                            </m:sub>
                          </m:sSub>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𝑍</m:t>
                              </m:r>
                            </m:e>
                            <m:sub>
                              <m:r>
                                <a:rPr lang="en-US" altLang="zh-CN" i="1">
                                  <a:latin typeface="DejaVu Math TeX Gyre" panose="02000503000000000000" charset="0"/>
                                  <a:cs typeface="DejaVu Math TeX Gyre" panose="02000503000000000000" charset="0"/>
                                </a:rPr>
                                <m:t>𝑃𝑉</m:t>
                              </m:r>
                            </m:sub>
                          </m:sSub>
                        </m:num>
                        <m:den>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𝑝</m:t>
                              </m:r>
                            </m:e>
                            <m:sub>
                              <m:r>
                                <a:rPr lang="en-US" altLang="zh-CN" i="1">
                                  <a:latin typeface="DejaVu Math TeX Gyre" panose="02000503000000000000" charset="0"/>
                                  <a:cs typeface="DejaVu Math TeX Gyre" panose="02000503000000000000" charset="0"/>
                                </a:rPr>
                                <m:t>𝑧</m:t>
                              </m:r>
                            </m:sub>
                          </m:sSub>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𝑀</m:t>
                              </m:r>
                            </m:e>
                            <m:sub>
                              <m:r>
                                <a:rPr lang="en-US" altLang="zh-CN" i="1">
                                  <a:latin typeface="DejaVu Math TeX Gyre" panose="02000503000000000000" charset="0"/>
                                  <a:cs typeface="DejaVu Math TeX Gyre" panose="02000503000000000000" charset="0"/>
                                </a:rPr>
                                <m:t>𝑋</m:t>
                              </m:r>
                            </m:sub>
                          </m:sSub>
                        </m:den>
                      </m:f>
                    </m:oMath>
                  </m:oMathPara>
                </a14:m>
                <a:endParaRPr lang="zh-CN" altLang="en-US" i="1"/>
              </a:p>
            </p:txBody>
          </p:sp>
        </mc:Choice>
        <mc:Fallback>
          <p:sp>
            <p:nvSpPr>
              <p:cNvPr id="9" name="文本框 8"/>
              <p:cNvSpPr txBox="1">
                <a:spLocks noRot="1" noChangeAspect="1" noMove="1" noResize="1" noEditPoints="1" noAdjustHandles="1" noChangeArrowheads="1" noChangeShapeType="1" noTextEdit="1"/>
              </p:cNvSpPr>
              <p:nvPr/>
            </p:nvSpPr>
            <p:spPr>
              <a:xfrm>
                <a:off x="4330065" y="5602605"/>
                <a:ext cx="1995805" cy="668020"/>
              </a:xfrm>
              <a:prstGeom prst="rect">
                <a:avLst/>
              </a:prstGeom>
              <a:blipFill rotWithShape="1">
                <a:blip r:embed="rId5"/>
                <a:stretch>
                  <a:fillRect/>
                </a:stretch>
              </a:blipFill>
            </p:spPr>
            <p:txBody>
              <a:bodyPr/>
              <a:lstStyle/>
              <a:p>
                <a:r>
                  <a:rPr lang="zh-CN" altLang="en-US">
                    <a:noFill/>
                  </a:rPr>
                  <a:t> </a:t>
                </a:r>
              </a:p>
            </p:txBody>
          </p:sp>
        </mc:Fallback>
      </mc:AlternateContent>
      <p:sp>
        <p:nvSpPr>
          <p:cNvPr id="11" name="文本框 10"/>
          <p:cNvSpPr txBox="1"/>
          <p:nvPr/>
        </p:nvSpPr>
        <p:spPr>
          <a:xfrm>
            <a:off x="-108585" y="5752465"/>
            <a:ext cx="4423410" cy="368300"/>
          </a:xfrm>
          <a:prstGeom prst="rect">
            <a:avLst/>
          </a:prstGeom>
          <a:noFill/>
        </p:spPr>
        <p:txBody>
          <a:bodyPr wrap="none" rtlCol="0" anchor="t">
            <a:spAutoFit/>
          </a:bodyPr>
          <a:p>
            <a:pPr lvl="2"/>
            <a:r>
              <a:rPr lang="en-US" altLang="zh-CN">
                <a:sym typeface="+mn-ea"/>
              </a:rPr>
              <a:t>Definition of pseudo-decay time:</a:t>
            </a:r>
            <a:endParaRPr lang="en-US" altLang="zh-CN">
              <a:sym typeface="+mn-ea"/>
            </a:endParaRPr>
          </a:p>
        </p:txBody>
      </p:sp>
      <p:sp>
        <p:nvSpPr>
          <p:cNvPr id="12" name="文本框 11"/>
          <p:cNvSpPr txBox="1"/>
          <p:nvPr/>
        </p:nvSpPr>
        <p:spPr>
          <a:xfrm>
            <a:off x="6325235" y="3744595"/>
            <a:ext cx="2501265" cy="306705"/>
          </a:xfrm>
          <a:prstGeom prst="rect">
            <a:avLst/>
          </a:prstGeom>
          <a:noFill/>
        </p:spPr>
        <p:txBody>
          <a:bodyPr wrap="none" rtlCol="0" anchor="t">
            <a:spAutoFit/>
          </a:bodyPr>
          <a:p>
            <a:r>
              <a:rPr lang="en-US" altLang="zh-CN" sz="1400"/>
              <a:t>projection on mass spectrum</a:t>
            </a:r>
            <a:endParaRPr lang="en-US" altLang="zh-CN" sz="1400"/>
          </a:p>
        </p:txBody>
      </p:sp>
      <mc:AlternateContent xmlns:mc="http://schemas.openxmlformats.org/markup-compatibility/2006">
        <mc:Choice xmlns:a14="http://schemas.microsoft.com/office/drawing/2010/main" Requires="a14">
          <p:sp>
            <p:nvSpPr>
              <p:cNvPr id="13" name="文本框 12"/>
              <p:cNvSpPr txBox="1"/>
              <p:nvPr/>
            </p:nvSpPr>
            <p:spPr>
              <a:xfrm>
                <a:off x="9465310" y="3744595"/>
                <a:ext cx="2262505" cy="309245"/>
              </a:xfrm>
              <a:prstGeom prst="rect">
                <a:avLst/>
              </a:prstGeom>
              <a:noFill/>
            </p:spPr>
            <p:txBody>
              <a:bodyPr wrap="none" rtlCol="0" anchor="t">
                <a:spAutoFit/>
              </a:bodyPr>
              <a:p>
                <a:r>
                  <a:rPr lang="en-US" altLang="zh-CN" sz="1400">
                    <a:sym typeface="+mn-ea"/>
                  </a:rPr>
                  <a:t>projection on </a:t>
                </a:r>
                <a14:m>
                  <m:oMath xmlns:m="http://schemas.openxmlformats.org/officeDocument/2006/math">
                    <m:sSub>
                      <m:sSubPr>
                        <m:ctrlPr>
                          <a:rPr lang="en-US" altLang="zh-CN" sz="1400">
                            <a:latin typeface="DejaVu Math TeX Gyre" panose="02000503000000000000" charset="0"/>
                            <a:cs typeface="DejaVu Math TeX Gyre" panose="02000503000000000000" charset="0"/>
                            <a:sym typeface="+mn-ea"/>
                          </a:rPr>
                        </m:ctrlPr>
                      </m:sSubPr>
                      <m:e>
                        <m:r>
                          <m:rPr>
                            <m:sty m:val="p"/>
                          </m:rPr>
                          <a:rPr lang="en-US" altLang="zh-CN" sz="1400">
                            <a:latin typeface="DejaVu Math TeX Gyre" panose="02000503000000000000" charset="0"/>
                            <a:cs typeface="DejaVu Math TeX Gyre" panose="02000503000000000000" charset="0"/>
                            <a:sym typeface="+mn-ea"/>
                          </a:rPr>
                          <m:t>t</m:t>
                        </m:r>
                      </m:e>
                      <m:sub>
                        <m:r>
                          <m:rPr>
                            <m:sty m:val="p"/>
                          </m:rPr>
                          <a:rPr lang="en-US" altLang="zh-CN" sz="1400">
                            <a:latin typeface="DejaVu Math TeX Gyre" panose="02000503000000000000" charset="0"/>
                            <a:cs typeface="DejaVu Math TeX Gyre" panose="02000503000000000000" charset="0"/>
                            <a:sym typeface="+mn-ea"/>
                          </a:rPr>
                          <m:t>z</m:t>
                        </m:r>
                      </m:sub>
                    </m:sSub>
                  </m:oMath>
                </a14:m>
                <a:r>
                  <a:rPr lang="en-US" altLang="zh-CN" sz="1400">
                    <a:sym typeface="+mn-ea"/>
                  </a:rPr>
                  <a:t> spectrum</a:t>
                </a:r>
                <a:endParaRPr lang="en-US" altLang="zh-CN" sz="1400">
                  <a:sym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9465310" y="3744595"/>
                <a:ext cx="2262505" cy="309245"/>
              </a:xfrm>
              <a:prstGeom prst="rect">
                <a:avLst/>
              </a:prstGeom>
              <a:blipFill rotWithShape="1">
                <a:blip r:embed="rId6"/>
                <a:stretch>
                  <a:fillRect/>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Efficiency</a:t>
            </a:r>
            <a:endParaRPr lang="en-US" altLang="zh-CN"/>
          </a:p>
        </p:txBody>
      </p:sp>
      <p:pic>
        <p:nvPicPr>
          <p:cNvPr id="4" name="内容占位符 3"/>
          <p:cNvPicPr>
            <a:picLocks noChangeAspect="1"/>
          </p:cNvPicPr>
          <p:nvPr>
            <p:ph idx="1"/>
          </p:nvPr>
        </p:nvPicPr>
        <p:blipFill>
          <a:blip r:embed="rId1"/>
          <a:stretch>
            <a:fillRect/>
          </a:stretch>
        </p:blipFill>
        <p:spPr>
          <a:xfrm>
            <a:off x="1925320" y="1584325"/>
            <a:ext cx="8341360" cy="4396105"/>
          </a:xfrm>
          <a:prstGeom prst="rect">
            <a:avLst/>
          </a:prstGeom>
        </p:spPr>
      </p:pic>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Multiplicity variables</a:t>
            </a:r>
            <a:endParaRPr lang="en-US" altLang="zh-CN"/>
          </a:p>
        </p:txBody>
      </p:sp>
      <p:sp>
        <p:nvSpPr>
          <p:cNvPr id="3" name="内容占位符 2"/>
          <p:cNvSpPr>
            <a:spLocks noGrp="1"/>
          </p:cNvSpPr>
          <p:nvPr>
            <p:ph idx="1"/>
          </p:nvPr>
        </p:nvSpPr>
        <p:spPr>
          <a:xfrm>
            <a:off x="647700" y="1584325"/>
            <a:ext cx="10900410" cy="1678940"/>
          </a:xfrm>
        </p:spPr>
        <p:txBody>
          <a:bodyPr>
            <a:normAutofit lnSpcReduction="10000"/>
          </a:bodyPr>
          <a:p>
            <a:r>
              <a:rPr lang="en-US" altLang="zh-CN" sz="2400"/>
              <a:t>PVNTRACKS: Number of tracks used to reconstructed primary vertex.</a:t>
            </a:r>
            <a:endParaRPr lang="en-US" altLang="zh-CN" sz="2400"/>
          </a:p>
          <a:p>
            <a:r>
              <a:rPr lang="en-US" altLang="zh-CN" sz="2400"/>
              <a:t>nForwardTRacks: Number of tracks in similar rapidity range where charmonium production is measured.</a:t>
            </a:r>
            <a:endParaRPr lang="en-US" altLang="zh-CN" sz="2400"/>
          </a:p>
          <a:p>
            <a:r>
              <a:rPr lang="en-US" altLang="zh-CN" sz="2400"/>
              <a:t>nBackTracks: Number of tracks in backward </a:t>
            </a:r>
            <a:r>
              <a:rPr lang="en-US" altLang="zh-CN" sz="2400">
                <a:sym typeface="+mn-ea"/>
              </a:rPr>
              <a:t>rapidity range.</a:t>
            </a:r>
            <a:endParaRPr lang="en-US" altLang="zh-CN" sz="2400"/>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725170" y="3295650"/>
            <a:ext cx="6563360" cy="1678940"/>
          </a:xfrm>
          <a:prstGeom prst="rect">
            <a:avLst/>
          </a:prstGeom>
        </p:spPr>
      </p:pic>
      <p:pic>
        <p:nvPicPr>
          <p:cNvPr id="7" name="图片 6"/>
          <p:cNvPicPr>
            <a:picLocks noChangeAspect="1"/>
          </p:cNvPicPr>
          <p:nvPr/>
        </p:nvPicPr>
        <p:blipFill>
          <a:blip r:embed="rId2"/>
          <a:stretch>
            <a:fillRect/>
          </a:stretch>
        </p:blipFill>
        <p:spPr>
          <a:xfrm>
            <a:off x="725170" y="4974590"/>
            <a:ext cx="6563995" cy="1189990"/>
          </a:xfrm>
          <a:prstGeom prst="rect">
            <a:avLst/>
          </a:prstGeom>
        </p:spPr>
      </p:pic>
      <p:sp>
        <p:nvSpPr>
          <p:cNvPr id="9" name="文本框 8"/>
          <p:cNvSpPr txBox="1"/>
          <p:nvPr/>
        </p:nvSpPr>
        <p:spPr>
          <a:xfrm>
            <a:off x="7670800" y="4210685"/>
            <a:ext cx="3877310" cy="1198880"/>
          </a:xfrm>
          <a:prstGeom prst="rect">
            <a:avLst/>
          </a:prstGeom>
          <a:noFill/>
        </p:spPr>
        <p:txBody>
          <a:bodyPr wrap="square" rtlCol="0">
            <a:spAutoFit/>
          </a:bodyPr>
          <a:p>
            <a:r>
              <a:rPr lang="en-US" altLang="zh-CN" b="1">
                <a:solidFill>
                  <a:srgbClr val="FF0000"/>
                </a:solidFill>
              </a:rPr>
              <a:t>Usage of nBackTracks allows to reduce the correlation of multiplicity and charmonium production measurements.</a:t>
            </a:r>
            <a:endParaRPr lang="en-US" altLang="zh-CN" b="1">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Systematic uncertainty</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4697730" y="1370330"/>
            <a:ext cx="6205855" cy="510159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01650" y="2160270"/>
                <a:ext cx="4360545" cy="3521710"/>
              </a:xfrm>
              <a:prstGeom prst="rect">
                <a:avLst/>
              </a:prstGeom>
              <a:noFill/>
            </p:spPr>
            <p:txBody>
              <a:bodyPr wrap="square" rtlCol="0">
                <a:spAutoFit/>
              </a:bodyPr>
              <a:p>
                <a:pPr marL="285750" indent="-285750">
                  <a:lnSpc>
                    <a:spcPct val="120000"/>
                  </a:lnSpc>
                  <a:spcBef>
                    <a:spcPts val="1000"/>
                  </a:spcBef>
                  <a:spcAft>
                    <a:spcPts val="1000"/>
                  </a:spcAft>
                  <a:buFont typeface="Arial" panose="020B0604020202020204" pitchFamily="34" charset="0"/>
                  <a:buChar char="•"/>
                </a:pPr>
                <a:r>
                  <a:rPr lang="en-US" altLang="zh-CN"/>
                  <a:t>The uncertainties on different PVNTRACKS bin is summarized.</a:t>
                </a:r>
                <a:endParaRPr lang="en-US" altLang="zh-CN"/>
              </a:p>
              <a:p>
                <a:pPr marL="285750" indent="-285750">
                  <a:lnSpc>
                    <a:spcPct val="120000"/>
                  </a:lnSpc>
                  <a:spcBef>
                    <a:spcPts val="1000"/>
                  </a:spcBef>
                  <a:spcAft>
                    <a:spcPts val="1000"/>
                  </a:spcAft>
                  <a:buFont typeface="Arial" panose="020B0604020202020204" pitchFamily="34" charset="0"/>
                  <a:buChar char="•"/>
                </a:pPr>
                <a:r>
                  <a:rPr lang="en-US" altLang="zh-CN"/>
                  <a:t>Items with * means the uncertainty is correlated between bins.</a:t>
                </a:r>
                <a:endParaRPr lang="en-US" altLang="zh-CN"/>
              </a:p>
              <a:p>
                <a:pPr marL="285750" indent="-285750">
                  <a:lnSpc>
                    <a:spcPct val="120000"/>
                  </a:lnSpc>
                  <a:spcBef>
                    <a:spcPts val="1000"/>
                  </a:spcBef>
                  <a:spcAft>
                    <a:spcPts val="1000"/>
                  </a:spcAft>
                  <a:buFont typeface="Arial" panose="020B0604020202020204" pitchFamily="34" charset="0"/>
                  <a:buChar char="•"/>
                </a:pPr>
                <a:r>
                  <a:rPr lang="en-US" altLang="zh-CN"/>
                  <a:t>Dominate terms: Limit simulated sample size and </a:t>
                </a:r>
                <a14:m>
                  <m:oMath xmlns:m="http://schemas.openxmlformats.org/officeDocument/2006/math">
                    <m:sSub>
                      <m:sSubPr>
                        <m:ctrlPr>
                          <a:rPr lang="en-US" altLang="zh-CN">
                            <a:latin typeface="DejaVu Math TeX Gyre" panose="02000503000000000000" charset="0"/>
                            <a:cs typeface="DejaVu Math TeX Gyre" panose="02000503000000000000" charset="0"/>
                          </a:rPr>
                        </m:ctrlPr>
                      </m:sSubPr>
                      <m:e>
                        <m:r>
                          <m:rPr>
                            <m:sty m:val="p"/>
                          </m:rPr>
                          <a:rPr lang="en-US" altLang="zh-CN">
                            <a:latin typeface="DejaVu Math TeX Gyre" panose="02000503000000000000" charset="0"/>
                            <a:cs typeface="DejaVu Math TeX Gyre" panose="02000503000000000000" charset="0"/>
                          </a:rPr>
                          <m:t>t</m:t>
                        </m:r>
                      </m:e>
                      <m:sub>
                        <m:r>
                          <m:rPr>
                            <m:sty m:val="p"/>
                          </m:rPr>
                          <a:rPr lang="en-US" altLang="zh-CN">
                            <a:latin typeface="DejaVu Math TeX Gyre" panose="02000503000000000000" charset="0"/>
                            <a:cs typeface="DejaVu Math TeX Gyre" panose="02000503000000000000" charset="0"/>
                          </a:rPr>
                          <m:t>z</m:t>
                        </m:r>
                      </m:sub>
                    </m:sSub>
                  </m:oMath>
                </a14:m>
                <a:r>
                  <a:rPr lang="en-US" altLang="zh-CN"/>
                  <a:t> fit model in some boundary bins of (</a:t>
                </a:r>
                <a14:m>
                  <m:oMath xmlns:m="http://schemas.openxmlformats.org/officeDocument/2006/math">
                    <m:sSub>
                      <m:sSubPr>
                        <m:ctrlPr>
                          <a:rPr lang="en-US" altLang="zh-CN">
                            <a:latin typeface="DejaVu Math TeX Gyre" panose="02000503000000000000" charset="0"/>
                            <a:cs typeface="DejaVu Math TeX Gyre" panose="02000503000000000000" charset="0"/>
                          </a:rPr>
                        </m:ctrlPr>
                      </m:sSubPr>
                      <m:e>
                        <m:r>
                          <m:rPr>
                            <m:sty m:val="p"/>
                          </m:rPr>
                          <a:rPr lang="en-US" altLang="zh-CN">
                            <a:latin typeface="DejaVu Math TeX Gyre" panose="02000503000000000000" charset="0"/>
                            <a:cs typeface="DejaVu Math TeX Gyre" panose="02000503000000000000" charset="0"/>
                          </a:rPr>
                          <m:t>p</m:t>
                        </m:r>
                      </m:e>
                      <m:sub>
                        <m:r>
                          <m:rPr>
                            <m:sty m:val="p"/>
                          </m:rPr>
                          <a:rPr lang="en-US" altLang="zh-CN">
                            <a:latin typeface="DejaVu Math TeX Gyre" panose="02000503000000000000" charset="0"/>
                            <a:cs typeface="DejaVu Math TeX Gyre" panose="02000503000000000000" charset="0"/>
                          </a:rPr>
                          <m:t>T</m:t>
                        </m:r>
                      </m:sub>
                    </m:sSub>
                    <m:r>
                      <a:rPr lang="en-US" altLang="zh-CN">
                        <a:latin typeface="DejaVu Math TeX Gyre" panose="02000503000000000000" charset="0"/>
                        <a:cs typeface="DejaVu Math TeX Gyre" panose="02000503000000000000" charset="0"/>
                      </a:rPr>
                      <m:t>,</m:t>
                    </m:r>
                    <m:r>
                      <m:rPr>
                        <m:sty m:val="p"/>
                      </m:rPr>
                      <a:rPr lang="en-US" altLang="zh-CN">
                        <a:latin typeface="DejaVu Math TeX Gyre" panose="02000503000000000000" charset="0"/>
                        <a:cs typeface="DejaVu Math TeX Gyre" panose="02000503000000000000" charset="0"/>
                      </a:rPr>
                      <m:t>y</m:t>
                    </m:r>
                    <m:r>
                      <a:rPr lang="en-US" altLang="zh-CN">
                        <a:latin typeface="DejaVu Math TeX Gyre" panose="02000503000000000000" charset="0"/>
                        <a:cs typeface="DejaVu Math TeX Gyre" panose="02000503000000000000" charset="0"/>
                      </a:rPr>
                      <m:t>,</m:t>
                    </m:r>
                    <m:r>
                      <m:rPr>
                        <m:sty m:val="p"/>
                      </m:rPr>
                      <a:rPr lang="en-US" altLang="zh-CN">
                        <a:latin typeface="DejaVu Math TeX Gyre" panose="02000503000000000000" charset="0"/>
                        <a:cs typeface="DejaVu Math TeX Gyre" panose="02000503000000000000" charset="0"/>
                      </a:rPr>
                      <m:t>multiplicity</m:t>
                    </m:r>
                  </m:oMath>
                </a14:m>
                <a:r>
                  <a:rPr lang="en-US" altLang="zh-CN"/>
                  <a:t>).</a:t>
                </a:r>
                <a:endParaRPr lang="en-US" altLang="zh-CN"/>
              </a:p>
              <a:p>
                <a:pPr marL="285750" indent="-285750">
                  <a:lnSpc>
                    <a:spcPct val="120000"/>
                  </a:lnSpc>
                  <a:spcBef>
                    <a:spcPts val="1000"/>
                  </a:spcBef>
                  <a:spcAft>
                    <a:spcPts val="1000"/>
                  </a:spcAft>
                  <a:buFont typeface="Arial" panose="020B0604020202020204" pitchFamily="34" charset="0"/>
                  <a:buChar char="•"/>
                </a:pPr>
                <a:endParaRPr lang="en-US" altLang="zh-CN"/>
              </a:p>
            </p:txBody>
          </p:sp>
        </mc:Choice>
        <mc:Fallback>
          <p:sp>
            <p:nvSpPr>
              <p:cNvPr id="5" name="文本框 4"/>
              <p:cNvSpPr txBox="1">
                <a:spLocks noRot="1" noChangeAspect="1" noMove="1" noResize="1" noEditPoints="1" noAdjustHandles="1" noChangeArrowheads="1" noChangeShapeType="1" noTextEdit="1"/>
              </p:cNvSpPr>
              <p:nvPr/>
            </p:nvSpPr>
            <p:spPr>
              <a:xfrm>
                <a:off x="501650" y="2160270"/>
                <a:ext cx="4360545" cy="352171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a:p>
            <a:endParaRPr lang="zh-CN" altLang="en-US"/>
          </a:p>
          <a:p>
            <a:pPr marL="0" indent="0">
              <a:buNone/>
            </a:pPr>
            <a:endParaRPr lang="zh-CN" altLang="en-US"/>
          </a:p>
          <a:p>
            <a:pPr marL="0" indent="0" algn="ctr">
              <a:buNone/>
            </a:pPr>
            <a:r>
              <a:rPr lang="en-US" altLang="zh-CN" sz="4000"/>
              <a:t>Result</a:t>
            </a:r>
            <a:endParaRPr lang="en-US" altLang="zh-CN" sz="4000"/>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p>
                <a14:m>
                  <m:oMath xmlns:m="http://schemas.openxmlformats.org/officeDocument/2006/math">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a:t>~PVNTRACKS</a:t>
                </a:r>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1851660"/>
                <a:ext cx="5222875" cy="3894455"/>
              </a:xfrm>
            </p:spPr>
            <p:txBody>
              <a:bodyPr>
                <a:normAutofit fontScale="90000"/>
              </a:bodyPr>
              <a:p>
                <a:pPr>
                  <a:lnSpc>
                    <a:spcPct val="120000"/>
                  </a:lnSpc>
                  <a:spcBef>
                    <a:spcPts val="600"/>
                  </a:spcBef>
                  <a:spcAft>
                    <a:spcPts val="600"/>
                  </a:spcAft>
                </a:pPr>
                <a:r>
                  <a:rPr lang="en-US" altLang="zh-CN" sz="2400"/>
                  <a:t>Normalized </a:t>
                </a:r>
                <a14:m>
                  <m:oMath xmlns:m="http://schemas.openxmlformats.org/officeDocument/2006/math">
                    <m:sSub>
                      <m:sSubPr>
                        <m:ctrlPr>
                          <a:rPr lang="en-US" altLang="zh-CN" sz="24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sz="2400"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sz="24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400"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sz="2400"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sz="2400"/>
                  <a:t> as a function of PVNTRACKS.</a:t>
                </a:r>
                <a:endParaRPr lang="en-US" altLang="zh-CN" sz="2400"/>
              </a:p>
              <a:p>
                <a:pPr lvl="1">
                  <a:lnSpc>
                    <a:spcPct val="120000"/>
                  </a:lnSpc>
                  <a:spcBef>
                    <a:spcPts val="600"/>
                  </a:spcBef>
                  <a:spcAft>
                    <a:spcPts val="600"/>
                  </a:spcAft>
                </a:pPr>
                <a:r>
                  <a:rPr lang="en-US" altLang="zh-CN" sz="2055"/>
                  <a:t>Ratio for prompt production </a:t>
                </a:r>
                <a:r>
                  <a:rPr lang="en-US" altLang="zh-CN" sz="2055">
                    <a:gradFill>
                      <a:gsLst>
                        <a:gs pos="100000">
                          <a:srgbClr val="E06A6D"/>
                        </a:gs>
                        <a:gs pos="0">
                          <a:srgbClr val="FDB0BA"/>
                        </a:gs>
                      </a:gsLst>
                      <a:lin scaled="1"/>
                    </a:gradFill>
                  </a:rPr>
                  <a:t>decreases</a:t>
                </a:r>
                <a:r>
                  <a:rPr lang="en-US" altLang="zh-CN" sz="2055"/>
                  <a:t> with PVNTRACKS.</a:t>
                </a:r>
                <a:endParaRPr lang="en-US" altLang="zh-CN" sz="2055"/>
              </a:p>
              <a:p>
                <a:pPr lvl="1">
                  <a:lnSpc>
                    <a:spcPct val="120000"/>
                  </a:lnSpc>
                  <a:spcBef>
                    <a:spcPts val="600"/>
                  </a:spcBef>
                  <a:spcAft>
                    <a:spcPts val="600"/>
                  </a:spcAft>
                </a:pPr>
                <a:r>
                  <a:rPr lang="en-US" altLang="zh-CN" sz="2055"/>
                  <a:t>Ratio for non-prompt production </a:t>
                </a:r>
                <a:r>
                  <a:rPr lang="en-US" altLang="zh-CN" sz="2055">
                    <a:solidFill>
                      <a:schemeClr val="accent1">
                        <a:lumMod val="75000"/>
                      </a:schemeClr>
                    </a:solidFill>
                  </a:rPr>
                  <a:t>does not show dependence</a:t>
                </a:r>
                <a:r>
                  <a:rPr lang="en-US" altLang="zh-CN" sz="2055"/>
                  <a:t> on PVNTRACKS</a:t>
                </a:r>
                <a:endParaRPr lang="en-US" altLang="zh-CN" sz="2055"/>
              </a:p>
              <a:p>
                <a:pPr marL="0" indent="0">
                  <a:lnSpc>
                    <a:spcPct val="120000"/>
                  </a:lnSpc>
                  <a:spcBef>
                    <a:spcPts val="600"/>
                  </a:spcBef>
                  <a:spcAft>
                    <a:spcPts val="600"/>
                  </a:spcAft>
                  <a:buNone/>
                </a:pPr>
                <a:r>
                  <a:rPr lang="en-US" altLang="zh-CN" sz="1800"/>
                  <a:t>    (height of box is systematic uncertainties, length of vertical line segment is the statistical uncertainties)</a:t>
                </a:r>
                <a:endParaRPr lang="en-US" altLang="zh-CN" sz="180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1851660"/>
                <a:ext cx="5222875" cy="3894455"/>
              </a:xfrm>
              <a:blipFill rotWithShape="1">
                <a:blip r:embed="rId2"/>
                <a:stretch>
                  <a:fillRect/>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nvPicPr>
        <p:blipFill>
          <a:blip r:embed="rId3"/>
          <a:stretch>
            <a:fillRect/>
          </a:stretch>
        </p:blipFill>
        <p:spPr>
          <a:xfrm>
            <a:off x="6431280" y="1851660"/>
            <a:ext cx="4822826" cy="360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p>
                <a14:m>
                  <m:oMath xmlns:m="http://schemas.openxmlformats.org/officeDocument/2006/math">
                    <m:sSub>
                      <m:sSubPr>
                        <m:ctrl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sz="2800">
                    <a:sym typeface="+mn-ea"/>
                  </a:rPr>
                  <a:t>~ nForwardTracks and nBackTracks</a:t>
                </a:r>
                <a:endParaRPr lang="en-US" altLang="zh-CN" sz="2800">
                  <a:sym typeface="+mn-ea"/>
                </a:endParaRPr>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1584960"/>
                <a:ext cx="10972800" cy="715645"/>
              </a:xfrm>
            </p:spPr>
            <p:txBody>
              <a:bodyPr/>
              <a:p>
                <a:pPr>
                  <a:buFont typeface="Arial" panose="020B0604020202020204" pitchFamily="34" charset="0"/>
                  <a:buChar char="•"/>
                </a:pPr>
                <a:r>
                  <a:rPr lang="en-US" altLang="zh-CN">
                    <a:sym typeface="+mn-ea"/>
                  </a:rPr>
                  <a:t>Normalized </a:t>
                </a:r>
                <a14:m>
                  <m:oMath xmlns:m="http://schemas.openxmlformats.org/officeDocument/2006/math">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a:sym typeface="+mn-ea"/>
                  </a:rPr>
                  <a:t>~ nForwardTracks and nBackTracks:</a:t>
                </a:r>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1584960"/>
                <a:ext cx="10972800" cy="715645"/>
              </a:xfrm>
              <a:blipFill rotWithShape="1">
                <a:blip r:embed="rId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582160" y="2447925"/>
            <a:ext cx="6894830" cy="256413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5245735" y="5012055"/>
                <a:ext cx="2877820" cy="245110"/>
              </a:xfrm>
              <a:prstGeom prst="rect">
                <a:avLst/>
              </a:prstGeom>
              <a:noFill/>
            </p:spPr>
            <p:txBody>
              <a:bodyPr wrap="square" rtlCol="0">
                <a:spAutoFit/>
              </a:bodyPr>
              <a:p>
                <a:pPr algn="l"/>
                <a:r>
                  <a:rPr lang="en-US" altLang="zh-CN" sz="1000"/>
                  <a:t>nBackTracks is measured in: </a:t>
                </a:r>
                <a14:m>
                  <m:oMath xmlns:m="http://schemas.openxmlformats.org/officeDocument/2006/math">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5</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2</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𝜂</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1</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ea typeface="宋体" charset="0"/>
                        <a:cs typeface="DejaVu Math TeX Gyre" panose="02000503000000000000" charset="0"/>
                      </a:rPr>
                      <m:t>5</m:t>
                    </m:r>
                  </m:oMath>
                </a14:m>
                <a:endParaRPr lang="en-US" altLang="zh-CN" sz="1000" i="1">
                  <a:latin typeface="DejaVu Math TeX Gyre" panose="02000503000000000000" charset="0"/>
                  <a:ea typeface="宋体" charset="0"/>
                  <a:cs typeface="DejaVu Math TeX Gyre" panose="02000503000000000000"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245735" y="5012055"/>
                <a:ext cx="2877820" cy="24511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8549005" y="5012055"/>
                <a:ext cx="2866390" cy="245110"/>
              </a:xfrm>
              <a:prstGeom prst="rect">
                <a:avLst/>
              </a:prstGeom>
              <a:noFill/>
            </p:spPr>
            <p:txBody>
              <a:bodyPr wrap="none" rtlCol="0" anchor="t">
                <a:spAutoFit/>
              </a:bodyPr>
              <a:p>
                <a:pPr algn="l"/>
                <a:r>
                  <a:rPr lang="en-US" altLang="zh-CN" sz="1000">
                    <a:sym typeface="+mn-ea"/>
                  </a:rPr>
                  <a:t>nForwardTracks is measured in: </a:t>
                </a:r>
                <a14:m>
                  <m:oMath xmlns:m="http://schemas.openxmlformats.org/officeDocument/2006/math">
                    <m:r>
                      <a:rPr lang="en-US" altLang="zh-CN" sz="1000" i="1">
                        <a:latin typeface="DejaVu Math TeX Gyre" panose="02000503000000000000" charset="0"/>
                        <a:cs typeface="DejaVu Math TeX Gyre" panose="02000503000000000000" charset="0"/>
                      </a:rPr>
                      <m:t>1</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5</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𝜂</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5</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ea typeface="宋体" charset="0"/>
                        <a:cs typeface="DejaVu Math TeX Gyre" panose="02000503000000000000" charset="0"/>
                      </a:rPr>
                      <m:t>2</m:t>
                    </m:r>
                  </m:oMath>
                </a14:m>
                <a:endParaRPr lang="en-US" altLang="zh-CN" sz="1000" i="1">
                  <a:latin typeface="DejaVu Math TeX Gyre" panose="02000503000000000000" charset="0"/>
                  <a:ea typeface="宋体" charset="0"/>
                  <a:cs typeface="DejaVu Math TeX Gyre" panose="02000503000000000000"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8549005" y="5012055"/>
                <a:ext cx="2866390" cy="245110"/>
              </a:xfrm>
              <a:prstGeom prst="rect">
                <a:avLst/>
              </a:prstGeom>
              <a:blipFill rotWithShape="1">
                <a:blip r:embed="rId5"/>
                <a:stretch>
                  <a:fillRect/>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668655" y="2447925"/>
                <a:ext cx="4250055" cy="2782570"/>
              </a:xfrm>
              <a:prstGeom prst="rect">
                <a:avLst/>
              </a:prstGeom>
              <a:noFill/>
            </p:spPr>
            <p:txBody>
              <a:bodyPr wrap="square" rtlCol="0">
                <a:spAutoFit/>
              </a:bodyPr>
              <a:p>
                <a:pPr marL="285750" indent="-285750">
                  <a:lnSpc>
                    <a:spcPct val="100000"/>
                  </a:lnSpc>
                  <a:spcBef>
                    <a:spcPts val="600"/>
                  </a:spcBef>
                  <a:spcAft>
                    <a:spcPts val="600"/>
                  </a:spcAft>
                  <a:buFont typeface="Arial" panose="020B0604020202020204" pitchFamily="34" charset="0"/>
                  <a:buChar char="•"/>
                </a:pPr>
                <a:r>
                  <a:rPr lang="en-US" altLang="zh-CN"/>
                  <a:t>For prompt signals:</a:t>
                </a:r>
                <a:endParaRPr lang="en-US" altLang="zh-CN"/>
              </a:p>
              <a:p>
                <a:pPr marL="742950" lvl="1" indent="-285750">
                  <a:lnSpc>
                    <a:spcPct val="100000"/>
                  </a:lnSpc>
                  <a:spcBef>
                    <a:spcPts val="600"/>
                  </a:spcBef>
                  <a:spcAft>
                    <a:spcPts val="600"/>
                  </a:spcAft>
                  <a:buFont typeface="Arial" panose="020B0604020202020204" pitchFamily="34" charset="0"/>
                  <a:buChar char="•"/>
                </a:pPr>
                <a14:m>
                  <m:oMath xmlns:m="http://schemas.openxmlformats.org/officeDocument/2006/math">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a:t> go through a deeper decreasing with nForwardTracks than with nBackTracks.</a:t>
                </a:r>
                <a:endParaRPr lang="en-US" altLang="zh-CN"/>
              </a:p>
              <a:p>
                <a:pPr marL="285750" indent="-285750">
                  <a:lnSpc>
                    <a:spcPct val="100000"/>
                  </a:lnSpc>
                  <a:spcBef>
                    <a:spcPts val="600"/>
                  </a:spcBef>
                  <a:spcAft>
                    <a:spcPts val="600"/>
                  </a:spcAft>
                  <a:buFont typeface="Arial" panose="020B0604020202020204" pitchFamily="34" charset="0"/>
                  <a:buChar char="•"/>
                </a:pPr>
                <a:r>
                  <a:rPr lang="en-US" altLang="zh-CN">
                    <a:sym typeface="+mn-ea"/>
                  </a:rPr>
                  <a:t>For non-prompt signals:</a:t>
                </a:r>
                <a:endParaRPr lang="en-US" altLang="zh-CN"/>
              </a:p>
              <a:p>
                <a:pPr marL="742950" lvl="1" indent="-285750">
                  <a:lnSpc>
                    <a:spcPct val="100000"/>
                  </a:lnSpc>
                  <a:spcBef>
                    <a:spcPts val="600"/>
                  </a:spcBef>
                  <a:spcAft>
                    <a:spcPts val="600"/>
                  </a:spcAft>
                  <a:buFont typeface="Arial" panose="020B0604020202020204" pitchFamily="34" charset="0"/>
                  <a:buChar char="•"/>
                </a:pPr>
                <a:r>
                  <a:rPr lang="en-US" altLang="zh-CN"/>
                  <a:t>No stronger suppression for </a:t>
                </a:r>
                <a14:m>
                  <m:oMath xmlns:m="http://schemas.openxmlformats.org/officeDocument/2006/math">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oMath>
                </a14:m>
                <a:r>
                  <a:rPr lang="en-US" altLang="zh-CN"/>
                  <a:t> is observed. </a:t>
                </a:r>
                <a:endParaRPr lang="en-US" altLang="zh-CN"/>
              </a:p>
            </p:txBody>
          </p:sp>
        </mc:Choice>
        <mc:Fallback>
          <p:sp>
            <p:nvSpPr>
              <p:cNvPr id="9" name="文本框 8"/>
              <p:cNvSpPr txBox="1">
                <a:spLocks noRot="1" noChangeAspect="1" noMove="1" noResize="1" noEditPoints="1" noAdjustHandles="1" noChangeArrowheads="1" noChangeShapeType="1" noTextEdit="1"/>
              </p:cNvSpPr>
              <p:nvPr/>
            </p:nvSpPr>
            <p:spPr>
              <a:xfrm>
                <a:off x="668655" y="2447925"/>
                <a:ext cx="4250055" cy="278257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p>
                <a14:m>
                  <m:oMath xmlns:m="http://schemas.openxmlformats.org/officeDocument/2006/math">
                    <m:sSub>
                      <m:sSubPr>
                        <m:ctrl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sz="2800">
                    <a:sym typeface="+mn-ea"/>
                  </a:rPr>
                  <a:t>~ nForwardTracks and nBackTracks</a:t>
                </a:r>
                <a:endParaRPr lang="en-US" altLang="zh-CN" sz="2800">
                  <a:sym typeface="+mn-ea"/>
                </a:endParaRPr>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内容占位符 4"/>
          <p:cNvSpPr/>
          <p:nvPr>
            <p:ph idx="1"/>
          </p:nvPr>
        </p:nvSpPr>
        <p:spPr>
          <a:xfrm>
            <a:off x="647700" y="1868805"/>
            <a:ext cx="5678805" cy="3997325"/>
          </a:xfrm>
        </p:spPr>
        <p:txBody>
          <a:bodyPr/>
          <a:p>
            <a:r>
              <a:rPr lang="en-US" altLang="zh-CN" sz="2000"/>
              <a:t>nBackTracks isn’t entirely independent, given a correlation of 0.54 for J/ψ and 0.51 for ψ(2S) with nForwardTracks.</a:t>
            </a:r>
            <a:endParaRPr lang="en-US" altLang="zh-CN" sz="2000"/>
          </a:p>
          <a:p>
            <a:r>
              <a:rPr lang="en-US" altLang="zh-CN" sz="2000"/>
              <a:t>Ratio of prompt production v.s. nBackTracks is plot on nForwardTracks by calculated mean value of nForwardTracks in each nBackTracks bin.</a:t>
            </a:r>
            <a:endParaRPr lang="en-US" altLang="zh-CN" sz="2000"/>
          </a:p>
          <a:p>
            <a:r>
              <a:rPr lang="en-US" altLang="zh-CN" sz="2000"/>
              <a:t>Results show that the suppression on ratio </a:t>
            </a:r>
            <a:r>
              <a:rPr lang="en-US" altLang="zh-CN" sz="2000">
                <a:solidFill>
                  <a:srgbClr val="FF0000"/>
                </a:solidFill>
              </a:rPr>
              <a:t>mainly result from the correlation of multiplicity and production measurements</a:t>
            </a:r>
            <a:r>
              <a:rPr lang="en-US" altLang="zh-CN" sz="2000"/>
              <a:t>.</a:t>
            </a:r>
            <a:endParaRPr lang="en-US" altLang="zh-CN" sz="2000"/>
          </a:p>
        </p:txBody>
      </p:sp>
      <p:pic>
        <p:nvPicPr>
          <p:cNvPr id="11" name="图片 10"/>
          <p:cNvPicPr>
            <a:picLocks noChangeAspect="1"/>
          </p:cNvPicPr>
          <p:nvPr/>
        </p:nvPicPr>
        <p:blipFill>
          <a:blip r:embed="rId2"/>
          <a:stretch>
            <a:fillRect/>
          </a:stretch>
        </p:blipFill>
        <p:spPr>
          <a:xfrm>
            <a:off x="6936105" y="1868805"/>
            <a:ext cx="4836810" cy="360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Outline</a:t>
            </a:r>
            <a:endParaRPr lang="en-US" altLang="zh-CN"/>
          </a:p>
        </p:txBody>
      </p:sp>
      <p:sp>
        <p:nvSpPr>
          <p:cNvPr id="8" name="内容占位符 7"/>
          <p:cNvSpPr/>
          <p:nvPr>
            <p:ph idx="1"/>
          </p:nvPr>
        </p:nvSpPr>
        <p:spPr/>
        <p:txBody>
          <a:bodyPr>
            <a:normAutofit/>
          </a:bodyPr>
          <a:p>
            <a:pPr>
              <a:lnSpc>
                <a:spcPct val="150000"/>
              </a:lnSpc>
            </a:pPr>
            <a:r>
              <a:rPr lang="en-US" altLang="zh-CN"/>
              <a:t>Introduction</a:t>
            </a:r>
            <a:endParaRPr lang="en-US" altLang="zh-CN"/>
          </a:p>
          <a:p>
            <a:pPr>
              <a:lnSpc>
                <a:spcPct val="150000"/>
              </a:lnSpc>
            </a:pPr>
            <a:r>
              <a:rPr lang="en-US" altLang="zh-CN"/>
              <a:t>Data Sets</a:t>
            </a:r>
            <a:endParaRPr lang="en-US" altLang="zh-CN"/>
          </a:p>
          <a:p>
            <a:pPr>
              <a:lnSpc>
                <a:spcPct val="150000"/>
              </a:lnSpc>
            </a:pPr>
            <a:r>
              <a:rPr lang="en-US" altLang="zh-CN"/>
              <a:t>Analysis </a:t>
            </a:r>
            <a:endParaRPr lang="en-US" altLang="zh-CN"/>
          </a:p>
          <a:p>
            <a:pPr lvl="1">
              <a:lnSpc>
                <a:spcPct val="150000"/>
              </a:lnSpc>
            </a:pPr>
            <a:r>
              <a:rPr lang="en-US" altLang="zh-CN" sz="2400"/>
              <a:t>Signal extration</a:t>
            </a:r>
            <a:endParaRPr lang="en-US" altLang="zh-CN" sz="2400"/>
          </a:p>
          <a:p>
            <a:pPr lvl="1">
              <a:lnSpc>
                <a:spcPct val="150000"/>
              </a:lnSpc>
            </a:pPr>
            <a:r>
              <a:rPr lang="en-US" altLang="zh-CN" sz="2400"/>
              <a:t>Efficiency and Systematic Uncertainty</a:t>
            </a:r>
            <a:endParaRPr lang="en-US" altLang="zh-CN"/>
          </a:p>
          <a:p>
            <a:pPr>
              <a:lnSpc>
                <a:spcPct val="150000"/>
              </a:lnSpc>
            </a:pPr>
            <a:r>
              <a:rPr lang="en-US" altLang="zh-CN"/>
              <a:t>Results</a:t>
            </a:r>
            <a:endParaRPr lang="en-US" altLang="zh-CN"/>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p>
                <a:r>
                  <a:rPr lang="en-US" altLang="zh-CN"/>
                  <a:t>Result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内容占位符 6"/>
              <p:cNvSpPr/>
              <p:nvPr>
                <p:ph idx="1"/>
              </p:nvPr>
            </p:nvSpPr>
            <p:spPr/>
            <p:txBody>
              <a:bodyPr/>
              <a:p>
                <a:r>
                  <a:rPr lang="en-US" altLang="zh-CN"/>
                  <a:t>Normalized raio ~ PVNTRACKS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a:p>
                <a:pPr lvl="1"/>
                <a:r>
                  <a:rPr lang="en-US" altLang="zh-CN"/>
                  <a:t>For high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region, the suppression becomes similar for both charmonia.</a:t>
                </a:r>
                <a:endParaRPr lang="en-US" altLang="zh-CN"/>
              </a:p>
            </p:txBody>
          </p:sp>
        </mc:Choice>
        <mc:Fallback>
          <p:sp>
            <p:nvSpPr>
              <p:cNvPr id="7" name="内容占位符 6"/>
              <p:cNvSpPr>
                <a:spLocks noRot="1" noChangeAspect="1" noMove="1" noResize="1" noEditPoints="1" noAdjustHandles="1" noChangeArrowheads="1" noChangeShapeType="1" noTextEdit="1"/>
              </p:cNvSpPr>
              <p:nvPr>
                <p:ph idx="1"/>
              </p:nvPr>
            </p:nvSpPr>
            <p:spPr>
              <a:blipFill rotWithShape="1">
                <a:blip r:embed="rId2"/>
                <a:stretch>
                  <a:fillRect b="7"/>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890905" y="2937510"/>
            <a:ext cx="10030138" cy="3240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p>
                <a:r>
                  <a:rPr lang="en-US" altLang="zh-CN"/>
                  <a:t>Result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内容占位符 6"/>
              <p:cNvSpPr/>
              <p:nvPr>
                <p:ph idx="1"/>
              </p:nvPr>
            </p:nvSpPr>
            <p:spPr/>
            <p:txBody>
              <a:bodyPr/>
              <a:p>
                <a:r>
                  <a:rPr lang="en-US" altLang="zh-CN"/>
                  <a:t>Normalized raio ~ nForwardTracks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a:p>
                <a:pPr lvl="1"/>
                <a:r>
                  <a:rPr lang="en-US" altLang="zh-CN"/>
                  <a:t>For high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region, the sequential suppression become moderate.</a:t>
                </a:r>
                <a:endParaRPr lang="en-US" altLang="zh-CN"/>
              </a:p>
            </p:txBody>
          </p:sp>
        </mc:Choice>
        <mc:Fallback>
          <p:sp>
            <p:nvSpPr>
              <p:cNvPr id="7" name="内容占位符 6"/>
              <p:cNvSpPr>
                <a:spLocks noRot="1" noChangeAspect="1" noMove="1" noResize="1" noEditPoints="1" noAdjustHandles="1" noChangeArrowheads="1" noChangeShapeType="1" noTextEdit="1"/>
              </p:cNvSpPr>
              <p:nvPr>
                <p:ph idx="1"/>
              </p:nvPr>
            </p:nvSpPr>
            <p:spPr>
              <a:blipFill rotWithShape="1">
                <a:blip r:embed="rId2"/>
                <a:stretch>
                  <a:fillRect b="7"/>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920750" y="2937510"/>
            <a:ext cx="9969230" cy="3240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p>
                <a:r>
                  <a:rPr lang="en-US" altLang="zh-CN"/>
                  <a:t>Result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内容占位符 6"/>
              <p:cNvSpPr/>
              <p:nvPr>
                <p:ph idx="1"/>
              </p:nvPr>
            </p:nvSpPr>
            <p:spPr/>
            <p:txBody>
              <a:bodyPr/>
              <a:p>
                <a:r>
                  <a:rPr lang="en-US" altLang="zh-CN"/>
                  <a:t>Normalized raio ~ nBackTracks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a:p>
                <a:pPr lvl="1"/>
                <a:r>
                  <a:rPr lang="en-US" altLang="zh-CN"/>
                  <a:t>For high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region, the sequential suppression become moderate.</a:t>
                </a:r>
                <a:endParaRPr lang="en-US" altLang="zh-CN"/>
              </a:p>
            </p:txBody>
          </p:sp>
        </mc:Choice>
        <mc:Fallback>
          <p:sp>
            <p:nvSpPr>
              <p:cNvPr id="7" name="内容占位符 6"/>
              <p:cNvSpPr>
                <a:spLocks noRot="1" noChangeAspect="1" noMove="1" noResize="1" noEditPoints="1" noAdjustHandles="1" noChangeArrowheads="1" noChangeShapeType="1" noTextEdit="1"/>
              </p:cNvSpPr>
              <p:nvPr>
                <p:ph idx="1"/>
              </p:nvPr>
            </p:nvSpPr>
            <p:spPr>
              <a:blipFill rotWithShape="1">
                <a:blip r:embed="rId2"/>
                <a:stretch>
                  <a:fillRect b="7"/>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836930" y="2842895"/>
            <a:ext cx="9788451" cy="3240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Result in different rapidity bin</a:t>
            </a:r>
            <a:endParaRPr lang="zh-CN" altLang="en-US"/>
          </a:p>
        </p:txBody>
      </p:sp>
      <p:pic>
        <p:nvPicPr>
          <p:cNvPr id="4" name="内容占位符 3"/>
          <p:cNvPicPr>
            <a:picLocks noChangeAspect="1"/>
          </p:cNvPicPr>
          <p:nvPr>
            <p:ph idx="1"/>
          </p:nvPr>
        </p:nvPicPr>
        <p:blipFill>
          <a:blip r:embed="rId1"/>
          <a:stretch>
            <a:fillRect/>
          </a:stretch>
        </p:blipFill>
        <p:spPr>
          <a:xfrm>
            <a:off x="156845" y="1584325"/>
            <a:ext cx="5903595" cy="1913890"/>
          </a:xfrm>
          <a:prstGeom prst="rect">
            <a:avLst/>
          </a:prstGeom>
        </p:spPr>
      </p:pic>
      <p:pic>
        <p:nvPicPr>
          <p:cNvPr id="5" name="图片 4"/>
          <p:cNvPicPr>
            <a:picLocks noChangeAspect="1"/>
          </p:cNvPicPr>
          <p:nvPr/>
        </p:nvPicPr>
        <p:blipFill>
          <a:blip r:embed="rId2"/>
          <a:stretch>
            <a:fillRect/>
          </a:stretch>
        </p:blipFill>
        <p:spPr>
          <a:xfrm>
            <a:off x="156845" y="3801745"/>
            <a:ext cx="5829935" cy="1880235"/>
          </a:xfrm>
          <a:prstGeom prst="rect">
            <a:avLst/>
          </a:prstGeom>
        </p:spPr>
      </p:pic>
      <p:pic>
        <p:nvPicPr>
          <p:cNvPr id="6" name="图片 5"/>
          <p:cNvPicPr>
            <a:picLocks noChangeAspect="1"/>
          </p:cNvPicPr>
          <p:nvPr/>
        </p:nvPicPr>
        <p:blipFill>
          <a:blip r:embed="rId3"/>
          <a:stretch>
            <a:fillRect/>
          </a:stretch>
        </p:blipFill>
        <p:spPr>
          <a:xfrm>
            <a:off x="6180455" y="1584325"/>
            <a:ext cx="5829300" cy="1913255"/>
          </a:xfrm>
          <a:prstGeom prst="rect">
            <a:avLst/>
          </a:prstGeom>
        </p:spPr>
      </p:pic>
      <p:sp>
        <p:nvSpPr>
          <p:cNvPr id="3" name="文本框 2"/>
          <p:cNvSpPr txBox="1"/>
          <p:nvPr/>
        </p:nvSpPr>
        <p:spPr>
          <a:xfrm>
            <a:off x="6454140" y="4558030"/>
            <a:ext cx="5555615" cy="645160"/>
          </a:xfrm>
          <a:prstGeom prst="rect">
            <a:avLst/>
          </a:prstGeom>
          <a:noFill/>
        </p:spPr>
        <p:txBody>
          <a:bodyPr wrap="square" rtlCol="0">
            <a:spAutoFit/>
          </a:bodyPr>
          <a:p>
            <a:r>
              <a:rPr lang="en-US" altLang="zh-CN"/>
              <a:t>The suppressions for both charmonia in different rapidity region are almost the same. </a:t>
            </a:r>
            <a:endParaRPr lang="en-US" altLang="zh-CN"/>
          </a:p>
        </p:txBody>
      </p:sp>
      <p:sp>
        <p:nvSpPr>
          <p:cNvPr id="7" name="灯片编号占位符 6"/>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sz="4000"/>
          </a:p>
          <a:p>
            <a:endParaRPr lang="zh-CN" altLang="en-US" sz="4000"/>
          </a:p>
          <a:p>
            <a:pPr marL="0" indent="0" algn="ctr">
              <a:buNone/>
            </a:pPr>
            <a:r>
              <a:rPr lang="en-US" altLang="zh-CN" sz="4000"/>
              <a:t>Thanks for listening!</a:t>
            </a:r>
            <a:endParaRPr lang="en-US" altLang="zh-CN" sz="4000"/>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endParaRPr lang="en-US" altLang="zh-CN" sz="4000"/>
          </a:p>
          <a:p>
            <a:pPr marL="0" indent="0" algn="ctr">
              <a:buNone/>
            </a:pPr>
            <a:endParaRPr lang="en-US" altLang="zh-CN" sz="4000"/>
          </a:p>
          <a:p>
            <a:pPr marL="0" indent="0" algn="ctr">
              <a:buNone/>
            </a:pPr>
            <a:r>
              <a:rPr lang="en-US" altLang="zh-CN" sz="4000"/>
              <a:t>Back Up</a:t>
            </a:r>
            <a:endParaRPr lang="en-US" altLang="zh-CN" sz="4000"/>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Equivalence for Velo Equivalence</a:t>
            </a:r>
            <a:endParaRPr lang="en-US" altLang="zh-CN"/>
          </a:p>
        </p:txBody>
      </p:sp>
      <p:pic>
        <p:nvPicPr>
          <p:cNvPr id="7" name="内容占位符 6"/>
          <p:cNvPicPr>
            <a:picLocks noChangeAspect="1"/>
          </p:cNvPicPr>
          <p:nvPr>
            <p:ph idx="1"/>
          </p:nvPr>
        </p:nvPicPr>
        <p:blipFill>
          <a:blip r:embed="rId1"/>
          <a:stretch>
            <a:fillRect/>
          </a:stretch>
        </p:blipFill>
        <p:spPr>
          <a:xfrm>
            <a:off x="647700" y="1466215"/>
            <a:ext cx="6990080" cy="4853305"/>
          </a:xfrm>
          <a:prstGeom prst="rect">
            <a:avLst/>
          </a:prstGeom>
        </p:spPr>
      </p:pic>
      <p:pic>
        <p:nvPicPr>
          <p:cNvPr id="8" name="图片 7"/>
          <p:cNvPicPr>
            <a:picLocks noChangeAspect="1"/>
          </p:cNvPicPr>
          <p:nvPr/>
        </p:nvPicPr>
        <p:blipFill>
          <a:blip r:embed="rId2"/>
          <a:stretch>
            <a:fillRect/>
          </a:stretch>
        </p:blipFill>
        <p:spPr>
          <a:xfrm>
            <a:off x="7748270" y="1246505"/>
            <a:ext cx="3937000" cy="2857500"/>
          </a:xfrm>
          <a:prstGeom prst="rect">
            <a:avLst/>
          </a:prstGeom>
        </p:spPr>
      </p:pic>
      <p:pic>
        <p:nvPicPr>
          <p:cNvPr id="9" name="图片 8"/>
          <p:cNvPicPr>
            <a:picLocks noChangeAspect="1"/>
          </p:cNvPicPr>
          <p:nvPr/>
        </p:nvPicPr>
        <p:blipFill>
          <a:blip r:embed="rId3"/>
          <a:stretch>
            <a:fillRect/>
          </a:stretch>
        </p:blipFill>
        <p:spPr>
          <a:xfrm>
            <a:off x="7883525" y="4104005"/>
            <a:ext cx="3801745" cy="2676525"/>
          </a:xfrm>
          <a:prstGeom prst="rect">
            <a:avLst/>
          </a:prstGeom>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7700" y="258445"/>
            <a:ext cx="10515600" cy="1325563"/>
          </a:xfrm>
        </p:spPr>
        <p:txBody>
          <a:bodyPr/>
          <a:p>
            <a:r>
              <a:rPr lang="en-US" altLang="zh-CN" sz="3600"/>
              <a:t>Signatures of QGP (strangeness enhancement)</a:t>
            </a:r>
            <a:endParaRPr lang="en-US" altLang="zh-CN" sz="3600"/>
          </a:p>
        </p:txBody>
      </p:sp>
      <p:pic>
        <p:nvPicPr>
          <p:cNvPr id="4" name="内容占位符 3"/>
          <p:cNvPicPr>
            <a:picLocks noChangeAspect="1"/>
          </p:cNvPicPr>
          <p:nvPr>
            <p:ph idx="1"/>
          </p:nvPr>
        </p:nvPicPr>
        <p:blipFill>
          <a:blip r:embed="rId1"/>
          <a:stretch>
            <a:fillRect/>
          </a:stretch>
        </p:blipFill>
        <p:spPr>
          <a:xfrm>
            <a:off x="2193290" y="1584325"/>
            <a:ext cx="7424420" cy="4741545"/>
          </a:xfrm>
          <a:prstGeom prst="rect">
            <a:avLst/>
          </a:prstGeom>
        </p:spPr>
      </p:pic>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TISTOS method</a:t>
            </a:r>
            <a:endParaRPr lang="en-US" altLang="zh-CN"/>
          </a:p>
        </p:txBody>
      </p:sp>
      <p:sp>
        <p:nvSpPr>
          <p:cNvPr id="3" name="内容占位符 2"/>
          <p:cNvSpPr>
            <a:spLocks noGrp="1"/>
          </p:cNvSpPr>
          <p:nvPr>
            <p:ph idx="1"/>
          </p:nvPr>
        </p:nvSpPr>
        <p:spPr/>
        <p:txBody>
          <a:bodyPr/>
          <a:p>
            <a:endParaRPr lang="zh-CN" altLang="en-US"/>
          </a:p>
        </p:txBody>
      </p:sp>
      <p:pic>
        <p:nvPicPr>
          <p:cNvPr id="4" name="图片 3"/>
          <p:cNvPicPr>
            <a:picLocks noChangeAspect="1"/>
          </p:cNvPicPr>
          <p:nvPr/>
        </p:nvPicPr>
        <p:blipFill>
          <a:blip r:embed="rId1"/>
          <a:stretch>
            <a:fillRect/>
          </a:stretch>
        </p:blipFill>
        <p:spPr>
          <a:xfrm>
            <a:off x="304800" y="1584325"/>
            <a:ext cx="7026275" cy="4768850"/>
          </a:xfrm>
          <a:prstGeom prst="rect">
            <a:avLst/>
          </a:prstGeom>
        </p:spPr>
      </p:pic>
      <p:sp>
        <p:nvSpPr>
          <p:cNvPr id="5" name="文本框 4"/>
          <p:cNvSpPr txBox="1"/>
          <p:nvPr/>
        </p:nvSpPr>
        <p:spPr>
          <a:xfrm>
            <a:off x="8290560" y="3784600"/>
            <a:ext cx="2400935" cy="368300"/>
          </a:xfrm>
          <a:prstGeom prst="rect">
            <a:avLst/>
          </a:prstGeom>
          <a:noFill/>
        </p:spPr>
        <p:txBody>
          <a:bodyPr wrap="none" rtlCol="0" anchor="t">
            <a:spAutoFit/>
          </a:bodyPr>
          <a:p>
            <a:r>
              <a:rPr lang="zh-CN" altLang="en-US">
                <a:sym typeface="+mn-ea"/>
              </a:rPr>
              <a:t>LHCb-PUB-2014-039</a:t>
            </a:r>
            <a:endParaRPr lang="zh-CN" altLang="en-US"/>
          </a:p>
        </p:txBody>
      </p:sp>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Trigger Line Cut</a:t>
            </a:r>
            <a:endParaRPr lang="en-US" altLang="zh-CN"/>
          </a:p>
        </p:txBody>
      </p:sp>
      <p:pic>
        <p:nvPicPr>
          <p:cNvPr id="4" name="内容占位符 3"/>
          <p:cNvPicPr>
            <a:picLocks noChangeAspect="1"/>
          </p:cNvPicPr>
          <p:nvPr>
            <p:ph idx="1"/>
          </p:nvPr>
        </p:nvPicPr>
        <p:blipFill>
          <a:blip r:embed="rId1"/>
          <a:stretch>
            <a:fillRect/>
          </a:stretch>
        </p:blipFill>
        <p:spPr>
          <a:xfrm>
            <a:off x="647700" y="2066925"/>
            <a:ext cx="10515600" cy="3868420"/>
          </a:xfrm>
          <a:prstGeom prst="rect">
            <a:avLst/>
          </a:prstGeom>
        </p:spPr>
      </p:pic>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endParaRPr lang="en-US" altLang="zh-CN" b="1"/>
          </a:p>
          <a:p>
            <a:pPr marL="0" indent="0" algn="ctr">
              <a:buNone/>
            </a:pPr>
            <a:endParaRPr lang="en-US" altLang="zh-CN" b="1"/>
          </a:p>
          <a:p>
            <a:pPr marL="0" indent="0" algn="ctr">
              <a:buNone/>
            </a:pPr>
            <a:endParaRPr lang="en-US" altLang="zh-CN" b="1"/>
          </a:p>
          <a:p>
            <a:pPr marL="0" indent="0" algn="ctr">
              <a:buNone/>
            </a:pPr>
            <a:r>
              <a:rPr lang="en-US" altLang="zh-CN" sz="4000" b="1"/>
              <a:t>Introduction</a:t>
            </a:r>
            <a:endParaRPr lang="en-US" altLang="zh-CN" sz="4000" b="1"/>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Formula for fit pdf</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852805" y="1673860"/>
            <a:ext cx="6464300" cy="1320800"/>
          </a:xfrm>
          <a:prstGeom prst="rect">
            <a:avLst/>
          </a:prstGeom>
        </p:spPr>
      </p:pic>
      <p:pic>
        <p:nvPicPr>
          <p:cNvPr id="6" name="图片 5"/>
          <p:cNvPicPr>
            <a:picLocks noChangeAspect="1"/>
          </p:cNvPicPr>
          <p:nvPr/>
        </p:nvPicPr>
        <p:blipFill>
          <a:blip r:embed="rId2"/>
          <a:stretch>
            <a:fillRect/>
          </a:stretch>
        </p:blipFill>
        <p:spPr>
          <a:xfrm>
            <a:off x="647700" y="2994660"/>
            <a:ext cx="7569200" cy="1308100"/>
          </a:xfrm>
          <a:prstGeom prst="rect">
            <a:avLst/>
          </a:prstGeom>
        </p:spPr>
      </p:pic>
      <p:pic>
        <p:nvPicPr>
          <p:cNvPr id="7" name="图片 6"/>
          <p:cNvPicPr>
            <a:picLocks noChangeAspect="1"/>
          </p:cNvPicPr>
          <p:nvPr/>
        </p:nvPicPr>
        <p:blipFill>
          <a:blip r:embed="rId3"/>
          <a:stretch>
            <a:fillRect/>
          </a:stretch>
        </p:blipFill>
        <p:spPr>
          <a:xfrm>
            <a:off x="852805" y="4302760"/>
            <a:ext cx="5778500" cy="838200"/>
          </a:xfrm>
          <a:prstGeom prst="rect">
            <a:avLst/>
          </a:prstGeom>
        </p:spPr>
      </p:pic>
      <p:pic>
        <p:nvPicPr>
          <p:cNvPr id="8" name="图片 7"/>
          <p:cNvPicPr>
            <a:picLocks noChangeAspect="1"/>
          </p:cNvPicPr>
          <p:nvPr/>
        </p:nvPicPr>
        <p:blipFill>
          <a:blip r:embed="rId4"/>
          <a:stretch>
            <a:fillRect/>
          </a:stretch>
        </p:blipFill>
        <p:spPr>
          <a:xfrm>
            <a:off x="949960" y="5180330"/>
            <a:ext cx="8128000" cy="9779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ALICE detector</a:t>
            </a:r>
            <a:endParaRPr lang="en-US" altLang="zh-CN"/>
          </a:p>
        </p:txBody>
      </p:sp>
      <p:sp>
        <p:nvSpPr>
          <p:cNvPr id="3" name="内容占位符 2"/>
          <p:cNvSpPr>
            <a:spLocks noGrp="1"/>
          </p:cNvSpPr>
          <p:nvPr>
            <p:ph idx="1"/>
          </p:nvPr>
        </p:nvSpPr>
        <p:spPr/>
        <p:txBody>
          <a:bodyPr/>
          <a:p>
            <a:r>
              <a:rPr lang="zh-CN" altLang="en-US"/>
              <a:t> </a:t>
            </a:r>
            <a:r>
              <a:rPr lang="en-US" altLang="zh-CN"/>
              <a:t>charmonium through </a:t>
            </a:r>
            <a:r>
              <a:rPr lang="zh-CN" altLang="en-US"/>
              <a:t>dimuons at forward rapidity (2.5 &lt; y &lt; 4).</a:t>
            </a:r>
            <a:endParaRPr lang="zh-CN" altLang="en-US"/>
          </a:p>
          <a:p>
            <a:endParaRPr lang="zh-CN" altLang="en-US"/>
          </a:p>
        </p:txBody>
      </p:sp>
      <p:pic>
        <p:nvPicPr>
          <p:cNvPr id="4" name="图片 3"/>
          <p:cNvPicPr>
            <a:picLocks noChangeAspect="1"/>
          </p:cNvPicPr>
          <p:nvPr/>
        </p:nvPicPr>
        <p:blipFill>
          <a:blip r:embed="rId1"/>
          <a:stretch>
            <a:fillRect/>
          </a:stretch>
        </p:blipFill>
        <p:spPr>
          <a:xfrm>
            <a:off x="1097915" y="2321560"/>
            <a:ext cx="9615805" cy="1972945"/>
          </a:xfrm>
          <a:prstGeom prst="rect">
            <a:avLst/>
          </a:prstGeom>
        </p:spPr>
      </p:pic>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TrackCalib Table</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2526665" y="1886585"/>
            <a:ext cx="6756400" cy="4229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Cross section determination</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1465580" y="1825625"/>
            <a:ext cx="8879205"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rapidity distribution</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666750" y="1948180"/>
            <a:ext cx="10477500" cy="3784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Background fit</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1017270" y="1584325"/>
            <a:ext cx="9615170" cy="3877310"/>
          </a:xfrm>
          <a:prstGeom prst="rect">
            <a:avLst/>
          </a:prstGeom>
        </p:spPr>
      </p:pic>
      <p:sp>
        <p:nvSpPr>
          <p:cNvPr id="6" name="文本框 5"/>
          <p:cNvSpPr txBox="1"/>
          <p:nvPr/>
        </p:nvSpPr>
        <p:spPr>
          <a:xfrm>
            <a:off x="2613025" y="5795645"/>
            <a:ext cx="6457950" cy="368300"/>
          </a:xfrm>
          <a:prstGeom prst="rect">
            <a:avLst/>
          </a:prstGeom>
          <a:noFill/>
        </p:spPr>
        <p:txBody>
          <a:bodyPr wrap="none" rtlCol="0">
            <a:spAutoFit/>
          </a:bodyPr>
          <a:p>
            <a:r>
              <a:rPr lang="en-US" altLang="zh-CN"/>
              <a:t>sideband sample: at least 60MeV from the center of the mass</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certer of bin</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1776095" y="1584325"/>
            <a:ext cx="8884920" cy="48183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reweight separately</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2235200" y="1978660"/>
            <a:ext cx="7721600" cy="3606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reweight separately</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nvPr>
        </p:nvPicPr>
        <p:blipFill>
          <a:blip r:embed="rId1"/>
          <a:stretch>
            <a:fillRect/>
          </a:stretch>
        </p:blipFill>
        <p:spPr>
          <a:xfrm>
            <a:off x="2063750" y="2084705"/>
            <a:ext cx="7683500" cy="37719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Correlation back&amp;Forward</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2070100" y="1584325"/>
            <a:ext cx="8550910" cy="52203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rPr>
              <a:t>Heavy quarkonium production</a:t>
            </a:r>
            <a:endParaRPr lang="en-US" altLang="zh-CN">
              <a:solidFill>
                <a:schemeClr val="tx1"/>
              </a:solidFill>
            </a:endParaRPr>
          </a:p>
        </p:txBody>
      </p:sp>
      <p:sp>
        <p:nvSpPr>
          <p:cNvPr id="3" name="内容占位符 2"/>
          <p:cNvSpPr>
            <a:spLocks noGrp="1"/>
          </p:cNvSpPr>
          <p:nvPr>
            <p:ph idx="1"/>
          </p:nvPr>
        </p:nvSpPr>
        <p:spPr>
          <a:xfrm>
            <a:off x="647700" y="1584325"/>
            <a:ext cx="10515600" cy="4632325"/>
          </a:xfrm>
        </p:spPr>
        <p:txBody>
          <a:bodyPr/>
          <a:p>
            <a:r>
              <a:rPr lang="en-US" altLang="zh-CN" sz="2400">
                <a:solidFill>
                  <a:schemeClr val="tx1"/>
                </a:solidFill>
              </a:rPr>
              <a:t>Heavy quarkonium production is an excellent probe for </a:t>
            </a:r>
            <a:r>
              <a:rPr lang="en-US" altLang="zh-CN" sz="2400" b="1">
                <a:solidFill>
                  <a:schemeClr val="tx1"/>
                </a:solidFill>
              </a:rPr>
              <a:t>nuclear matter effect</a:t>
            </a:r>
            <a:r>
              <a:rPr lang="en-US" altLang="zh-CN" sz="2400">
                <a:solidFill>
                  <a:schemeClr val="tx1"/>
                </a:solidFill>
              </a:rPr>
              <a:t> in heavy-ion collisions.</a:t>
            </a:r>
            <a:endParaRPr lang="en-US" altLang="zh-CN" sz="2400">
              <a:solidFill>
                <a:schemeClr val="tx1"/>
              </a:solidFill>
            </a:endParaRPr>
          </a:p>
          <a:p>
            <a:endParaRPr lang="en-US" altLang="zh-CN" sz="2400">
              <a:solidFill>
                <a:schemeClr val="tx1"/>
              </a:solidFill>
            </a:endParaRPr>
          </a:p>
          <a:p>
            <a:endParaRPr lang="en-US" altLang="zh-CN" sz="2400">
              <a:solidFill>
                <a:schemeClr val="tx1"/>
              </a:solidFill>
            </a:endParaRPr>
          </a:p>
          <a:p>
            <a:endParaRPr lang="en-US" altLang="zh-CN" sz="2400">
              <a:solidFill>
                <a:schemeClr val="tx1"/>
              </a:solidFill>
            </a:endParaRPr>
          </a:p>
          <a:p>
            <a:endParaRPr lang="en-US" altLang="zh-CN" sz="2400">
              <a:solidFill>
                <a:schemeClr val="tx1"/>
              </a:solidFill>
            </a:endParaRPr>
          </a:p>
          <a:p>
            <a:endParaRPr lang="en-US" altLang="zh-CN" sz="2400">
              <a:solidFill>
                <a:schemeClr val="tx1"/>
              </a:solidFill>
            </a:endParaRPr>
          </a:p>
          <a:p>
            <a:endParaRPr lang="en-US" altLang="zh-CN" sz="2400">
              <a:solidFill>
                <a:schemeClr val="tx1"/>
              </a:solidFill>
            </a:endParaRPr>
          </a:p>
          <a:p>
            <a:pPr lvl="1"/>
            <a:r>
              <a:rPr lang="en-US" altLang="zh-CN" sz="2055">
                <a:solidFill>
                  <a:schemeClr val="tx1"/>
                </a:solidFill>
              </a:rPr>
              <a:t>Heavy quarks are produced in itial hard scattering.</a:t>
            </a:r>
            <a:endParaRPr lang="en-US" altLang="zh-CN" sz="2055">
              <a:solidFill>
                <a:schemeClr val="tx1"/>
              </a:solidFill>
            </a:endParaRPr>
          </a:p>
          <a:p>
            <a:pPr lvl="1"/>
            <a:r>
              <a:rPr lang="en-US" altLang="zh-CN" sz="2055">
                <a:solidFill>
                  <a:schemeClr val="tx1"/>
                </a:solidFill>
              </a:rPr>
              <a:t>Heavy quarks experience whole time evolution.</a:t>
            </a:r>
            <a:endParaRPr lang="en-US" altLang="zh-CN" sz="2055">
              <a:solidFill>
                <a:schemeClr val="tx1"/>
              </a:solidFill>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933450" y="2350770"/>
            <a:ext cx="9944100" cy="2514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rPr>
              <a:t>Nuclear Matter effect</a:t>
            </a:r>
            <a:endParaRPr lang="en-US" altLang="zh-CN">
              <a:solidFill>
                <a:schemeClr val="tx1"/>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4344035"/>
                <a:ext cx="7963535" cy="1954530"/>
              </a:xfrm>
            </p:spPr>
            <p:txBody>
              <a:bodyPr>
                <a:normAutofit fontScale="90000" lnSpcReduction="10000"/>
              </a:bodyPr>
              <a:p>
                <a:r>
                  <a:rPr lang="en-US" altLang="zh-CN" sz="2200">
                    <a:solidFill>
                      <a:schemeClr val="tx1"/>
                    </a:solidFill>
                  </a:rPr>
                  <a:t>  Signatures of QGP</a:t>
                </a:r>
                <a:endParaRPr lang="en-US" altLang="zh-CN" sz="2400">
                  <a:solidFill>
                    <a:schemeClr val="tx1"/>
                  </a:solidFill>
                </a:endParaRPr>
              </a:p>
              <a:p>
                <a:pPr lvl="1"/>
                <a:r>
                  <a:rPr lang="en-US" altLang="zh-CN" sz="2055">
                    <a:solidFill>
                      <a:schemeClr val="tx1"/>
                    </a:solidFill>
                  </a:rPr>
                  <a:t>Strangeness enhancement</a:t>
                </a:r>
                <a:endParaRPr lang="en-US" altLang="zh-CN" sz="2055">
                  <a:solidFill>
                    <a:schemeClr val="tx1"/>
                  </a:solidFill>
                </a:endParaRPr>
              </a:p>
              <a:p>
                <a:pPr lvl="1"/>
                <a:r>
                  <a:rPr lang="en-US" altLang="zh-CN" sz="2055">
                    <a:solidFill>
                      <a:schemeClr val="tx1"/>
                    </a:solidFill>
                  </a:rPr>
                  <a:t>Suppression of high </a:t>
                </a:r>
                <a14:m>
                  <m:oMath xmlns:m="http://schemas.openxmlformats.org/officeDocument/2006/math">
                    <m:sSub>
                      <m:sSubPr>
                        <m:ctrlPr>
                          <a:rPr lang="en-US" altLang="zh-CN" sz="2055">
                            <a:solidFill>
                              <a:schemeClr val="tx1"/>
                            </a:solidFill>
                            <a:latin typeface="DejaVu Math TeX Gyre" panose="02000503000000000000" charset="0"/>
                            <a:cs typeface="DejaVu Math TeX Gyre" panose="02000503000000000000" charset="0"/>
                          </a:rPr>
                        </m:ctrlPr>
                      </m:sSubPr>
                      <m:e>
                        <m:r>
                          <m:rPr>
                            <m:sty m:val="p"/>
                          </m:rPr>
                          <a:rPr lang="en-US" altLang="zh-CN" sz="2055">
                            <a:solidFill>
                              <a:schemeClr val="tx1"/>
                            </a:solidFill>
                            <a:latin typeface="DejaVu Math TeX Gyre" panose="02000503000000000000" charset="0"/>
                            <a:cs typeface="DejaVu Math TeX Gyre" panose="02000503000000000000" charset="0"/>
                          </a:rPr>
                          <m:t>p</m:t>
                        </m:r>
                      </m:e>
                      <m:sub>
                        <m:r>
                          <m:rPr>
                            <m:sty m:val="p"/>
                          </m:rPr>
                          <a:rPr lang="en-US" altLang="zh-CN" sz="2055">
                            <a:solidFill>
                              <a:schemeClr val="tx1"/>
                            </a:solidFill>
                            <a:latin typeface="DejaVu Math TeX Gyre" panose="02000503000000000000" charset="0"/>
                            <a:cs typeface="DejaVu Math TeX Gyre" panose="02000503000000000000" charset="0"/>
                          </a:rPr>
                          <m:t>T</m:t>
                        </m:r>
                      </m:sub>
                    </m:sSub>
                  </m:oMath>
                </a14:m>
                <a:r>
                  <a:rPr lang="en-US" altLang="zh-CN" sz="2055">
                    <a:solidFill>
                      <a:schemeClr val="tx1"/>
                    </a:solidFill>
                  </a:rPr>
                  <a:t> particles (jet quenching)</a:t>
                </a:r>
                <a:endParaRPr lang="en-US" altLang="zh-CN" sz="2055">
                  <a:solidFill>
                    <a:schemeClr val="tx1"/>
                  </a:solidFill>
                </a:endParaRPr>
              </a:p>
              <a:p>
                <a:pPr lvl="1"/>
                <a:r>
                  <a:rPr lang="en-US" altLang="zh-CN" sz="2055">
                    <a:solidFill>
                      <a:schemeClr val="tx1"/>
                    </a:solidFill>
                  </a:rPr>
                  <a:t>Collective flow</a:t>
                </a:r>
                <a:endParaRPr lang="en-US" altLang="zh-CN" sz="2055">
                  <a:solidFill>
                    <a:schemeClr val="tx1"/>
                  </a:solidFill>
                </a:endParaRPr>
              </a:p>
              <a:p>
                <a:pPr lvl="1"/>
                <a:r>
                  <a:rPr lang="en-US" altLang="zh-CN" sz="2055">
                    <a:solidFill>
                      <a:srgbClr val="FF0000"/>
                    </a:solidFill>
                  </a:rPr>
                  <a:t>Suppression of quarkonia</a:t>
                </a:r>
                <a:r>
                  <a:rPr lang="en-US" altLang="zh-CN" sz="2055">
                    <a:solidFill>
                      <a:schemeClr val="tx1"/>
                    </a:solidFill>
                  </a:rPr>
                  <a:t> (</a:t>
                </a:r>
                <a14:m>
                  <m:oMath xmlns:m="http://schemas.openxmlformats.org/officeDocument/2006/math">
                    <m:r>
                      <m:rPr>
                        <m:sty m:val="p"/>
                      </m:rPr>
                      <a:rPr lang="en-US" altLang="zh-CN" sz="2055">
                        <a:solidFill>
                          <a:schemeClr val="tx1"/>
                        </a:solidFill>
                        <a:latin typeface="DejaVu Math TeX Gyre" panose="02000503000000000000" charset="0"/>
                        <a:cs typeface="DejaVu Math TeX Gyre" panose="02000503000000000000" charset="0"/>
                      </a:rPr>
                      <m:t>J</m:t>
                    </m:r>
                    <m:r>
                      <a:rPr lang="en-US" altLang="zh-CN" sz="2055">
                        <a:solidFill>
                          <a:schemeClr val="tx1"/>
                        </a:solidFill>
                        <a:latin typeface="DejaVu Math TeX Gyre" panose="02000503000000000000" charset="0"/>
                        <a:cs typeface="DejaVu Math TeX Gyre" panose="02000503000000000000" charset="0"/>
                      </a:rPr>
                      <m:t>/</m:t>
                    </m:r>
                    <m:r>
                      <m:rPr>
                        <m:sty m:val="p"/>
                      </m:rPr>
                      <a:rPr lang="en-US" altLang="zh-CN" sz="2055">
                        <a:solidFill>
                          <a:schemeClr val="tx1"/>
                        </a:solidFill>
                        <a:latin typeface="DejaVu Math TeX Gyre" panose="02000503000000000000" charset="0"/>
                        <a:cs typeface="DejaVu Math TeX Gyre" panose="02000503000000000000" charset="0"/>
                      </a:rPr>
                      <m:t>ψ</m:t>
                    </m:r>
                  </m:oMath>
                </a14:m>
                <a:r>
                  <a:rPr lang="en-US" altLang="zh-CN" sz="2055">
                    <a:solidFill>
                      <a:schemeClr val="tx1"/>
                    </a:solidFill>
                  </a:rPr>
                  <a:t>, </a:t>
                </a:r>
                <a14:m>
                  <m:oMath xmlns:m="http://schemas.openxmlformats.org/officeDocument/2006/math">
                    <m:r>
                      <m:rPr>
                        <m:sty m:val="p"/>
                      </m:rPr>
                      <a:rPr lang="en-US" altLang="zh-CN" sz="2055">
                        <a:solidFill>
                          <a:schemeClr val="tx1"/>
                        </a:solidFill>
                        <a:latin typeface="DejaVu Math TeX Gyre" panose="02000503000000000000" charset="0"/>
                        <a:cs typeface="DejaVu Math TeX Gyre" panose="02000503000000000000" charset="0"/>
                      </a:rPr>
                      <m:t>ψ</m:t>
                    </m:r>
                    <m:r>
                      <a:rPr lang="en-US" altLang="zh-CN" sz="2055">
                        <a:solidFill>
                          <a:schemeClr val="tx1"/>
                        </a:solidFill>
                        <a:latin typeface="DejaVu Math TeX Gyre" panose="02000503000000000000" charset="0"/>
                        <a:cs typeface="DejaVu Math TeX Gyre" panose="02000503000000000000" charset="0"/>
                      </a:rPr>
                      <m:t>’</m:t>
                    </m:r>
                  </m:oMath>
                </a14:m>
                <a:r>
                  <a:rPr lang="en-US" altLang="zh-CN" sz="2055">
                    <a:solidFill>
                      <a:schemeClr val="tx1"/>
                    </a:solidFill>
                  </a:rPr>
                  <a:t>, </a:t>
                </a:r>
                <a14:m>
                  <m:oMath xmlns:m="http://schemas.openxmlformats.org/officeDocument/2006/math">
                    <m:r>
                      <a:rPr lang="en-US" altLang="zh-CN" sz="2055">
                        <a:solidFill>
                          <a:schemeClr val="tx1"/>
                        </a:solidFill>
                        <a:latin typeface="DejaVu Math TeX Gyre" panose="02000503000000000000" charset="0"/>
                        <a:cs typeface="DejaVu Math TeX Gyre" panose="02000503000000000000" charset="0"/>
                      </a:rPr>
                      <m:t>𝛶</m:t>
                    </m:r>
                  </m:oMath>
                </a14:m>
                <a:r>
                  <a:rPr lang="en-US" altLang="zh-CN" sz="2055">
                    <a:solidFill>
                      <a:schemeClr val="tx1"/>
                    </a:solidFill>
                  </a:rPr>
                  <a:t>...)</a:t>
                </a:r>
                <a:endParaRPr lang="en-US" altLang="zh-CN" sz="2055">
                  <a:solidFill>
                    <a:schemeClr val="tx1"/>
                  </a:solidFill>
                </a:endParaRPr>
              </a:p>
              <a:p>
                <a:pPr marL="0" indent="0">
                  <a:buNone/>
                </a:pPr>
                <a:r>
                  <a:rPr lang="en-US" altLang="zh-CN" sz="2400">
                    <a:solidFill>
                      <a:schemeClr val="tx1"/>
                    </a:solidFill>
                  </a:rPr>
                  <a:t> 	...</a:t>
                </a:r>
                <a:endParaRPr lang="en-US" altLang="zh-CN" sz="2400">
                  <a:solidFill>
                    <a:schemeClr val="tx1"/>
                  </a:solidFill>
                </a:endParaRPr>
              </a:p>
              <a:p>
                <a:endParaRPr lang="en-US" altLang="zh-CN" sz="2055">
                  <a:solidFill>
                    <a:schemeClr val="tx1"/>
                  </a:solidFill>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4344035"/>
                <a:ext cx="7963535" cy="1954530"/>
              </a:xfrm>
              <a:blipFill rotWithShape="1">
                <a:blip r:embed="rId1"/>
                <a:stretch>
                  <a:fillRect b="-1055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右大括号 4"/>
          <p:cNvSpPr/>
          <p:nvPr/>
        </p:nvSpPr>
        <p:spPr>
          <a:xfrm>
            <a:off x="8611235" y="2521585"/>
            <a:ext cx="383540" cy="1245870"/>
          </a:xfrm>
          <a:prstGeom prst="rightBrace">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6" name="文本框 5"/>
          <p:cNvSpPr txBox="1"/>
          <p:nvPr/>
        </p:nvSpPr>
        <p:spPr>
          <a:xfrm>
            <a:off x="9331960" y="2970530"/>
            <a:ext cx="2134870" cy="368300"/>
          </a:xfrm>
          <a:prstGeom prst="rect">
            <a:avLst/>
          </a:prstGeom>
          <a:noFill/>
        </p:spPr>
        <p:txBody>
          <a:bodyPr wrap="square" rtlCol="0">
            <a:spAutoFit/>
          </a:bodyPr>
          <a:p>
            <a:r>
              <a:rPr lang="en-US" altLang="zh-CN" b="1">
                <a:solidFill>
                  <a:srgbClr val="0070C0"/>
                </a:solidFill>
              </a:rPr>
              <a:t>Small systems</a:t>
            </a:r>
            <a:endParaRPr lang="en-US" altLang="zh-CN" b="1">
              <a:solidFill>
                <a:srgbClr val="0070C0"/>
              </a:solidFill>
            </a:endParaRPr>
          </a:p>
        </p:txBody>
      </p:sp>
      <p:sp>
        <p:nvSpPr>
          <p:cNvPr id="7" name="文本框 6"/>
          <p:cNvSpPr txBox="1"/>
          <p:nvPr/>
        </p:nvSpPr>
        <p:spPr>
          <a:xfrm>
            <a:off x="9331960" y="1756410"/>
            <a:ext cx="1831340" cy="368300"/>
          </a:xfrm>
          <a:prstGeom prst="rect">
            <a:avLst/>
          </a:prstGeom>
          <a:noFill/>
        </p:spPr>
        <p:txBody>
          <a:bodyPr wrap="square" rtlCol="0" anchor="t">
            <a:spAutoFit/>
          </a:bodyPr>
          <a:p>
            <a:r>
              <a:rPr lang="en-US" altLang="zh-CN" b="1">
                <a:solidFill>
                  <a:srgbClr val="0070C0"/>
                </a:solidFill>
                <a:sym typeface="+mn-ea"/>
              </a:rPr>
              <a:t>Large systems</a:t>
            </a:r>
            <a:endParaRPr lang="en-US" altLang="zh-CN" b="1">
              <a:solidFill>
                <a:srgbClr val="0070C0"/>
              </a:solidFill>
              <a:sym typeface="+mn-ea"/>
            </a:endParaRPr>
          </a:p>
        </p:txBody>
      </p:sp>
      <p:cxnSp>
        <p:nvCxnSpPr>
          <p:cNvPr id="8" name="直接箭头连接符 7"/>
          <p:cNvCxnSpPr/>
          <p:nvPr/>
        </p:nvCxnSpPr>
        <p:spPr>
          <a:xfrm flipV="1">
            <a:off x="8663305" y="1935480"/>
            <a:ext cx="555625" cy="95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9" name="文本框 8"/>
          <p:cNvSpPr txBox="1"/>
          <p:nvPr/>
        </p:nvSpPr>
        <p:spPr>
          <a:xfrm>
            <a:off x="647700" y="1360805"/>
            <a:ext cx="8023225" cy="2683510"/>
          </a:xfrm>
          <a:prstGeom prst="rect">
            <a:avLst/>
          </a:prstGeom>
          <a:noFill/>
        </p:spPr>
        <p:txBody>
          <a:bodyPr wrap="square" rtlCol="0">
            <a:noAutofit/>
          </a:bodyPr>
          <a:p>
            <a:pPr marL="342900" indent="-342900" fontAlgn="auto">
              <a:spcBef>
                <a:spcPts val="0"/>
              </a:spcBef>
              <a:spcAft>
                <a:spcPts val="600"/>
              </a:spcAft>
              <a:buFont typeface="Arial" panose="020B0604020202020204" pitchFamily="34" charset="0"/>
              <a:buChar char="•"/>
            </a:pPr>
            <a:r>
              <a:rPr lang="en-US" altLang="zh-CN" sz="2000">
                <a:sym typeface="+mn-ea"/>
              </a:rPr>
              <a:t>Collision Systems</a:t>
            </a:r>
            <a:endParaRPr lang="en-US" altLang="zh-CN" sz="2000">
              <a:sym typeface="+mn-ea"/>
            </a:endParaRPr>
          </a:p>
          <a:p>
            <a:pPr marL="742950" lvl="1" indent="-285750" fontAlgn="auto">
              <a:spcBef>
                <a:spcPts val="0"/>
              </a:spcBef>
              <a:spcAft>
                <a:spcPts val="600"/>
              </a:spcAft>
              <a:buFont typeface="Arial" panose="020B0604020202020204" pitchFamily="34" charset="0"/>
              <a:buChar char="•"/>
            </a:pPr>
            <a:r>
              <a:rPr lang="en-US" altLang="zh-CN">
                <a:sym typeface="+mn-ea"/>
              </a:rPr>
              <a:t>A-A collisions:  </a:t>
            </a:r>
            <a:r>
              <a:rPr lang="en-US" altLang="zh-CN" b="1">
                <a:sym typeface="+mn-ea"/>
              </a:rPr>
              <a:t>Hot Nuclear Matter (HNM) effect</a:t>
            </a:r>
            <a:r>
              <a:rPr lang="en-US" altLang="zh-CN">
                <a:sym typeface="+mn-ea"/>
              </a:rPr>
              <a:t> dominates, related to the QGP production.</a:t>
            </a:r>
            <a:endParaRPr lang="en-US" altLang="zh-CN">
              <a:solidFill>
                <a:schemeClr val="tx1"/>
              </a:solidFill>
            </a:endParaRPr>
          </a:p>
          <a:p>
            <a:pPr marL="742950" lvl="1" indent="-285750" fontAlgn="auto">
              <a:spcBef>
                <a:spcPts val="0"/>
              </a:spcBef>
              <a:spcAft>
                <a:spcPts val="600"/>
              </a:spcAft>
              <a:buFont typeface="Arial" panose="020B0604020202020204" pitchFamily="34" charset="0"/>
              <a:buChar char="•"/>
            </a:pPr>
            <a:r>
              <a:rPr lang="en-US" altLang="zh-CN" i="1">
                <a:sym typeface="+mn-ea"/>
              </a:rPr>
              <a:t>p</a:t>
            </a:r>
            <a:r>
              <a:rPr lang="en-US" altLang="zh-CN">
                <a:sym typeface="+mn-ea"/>
              </a:rPr>
              <a:t>-A collisions:  </a:t>
            </a:r>
            <a:r>
              <a:rPr lang="en-US" altLang="zh-CN" b="1">
                <a:sym typeface="+mn-ea"/>
              </a:rPr>
              <a:t>Cold Nuclear Matter (CNM) effect</a:t>
            </a:r>
            <a:r>
              <a:rPr lang="en-US" altLang="zh-CN">
                <a:sym typeface="+mn-ea"/>
              </a:rPr>
              <a:t> dominates, including initial-state effect like energy loss in multi-particles scattering,  nuclear Parton Distribution Functions (nPDFs) and final-state effect like nuclear absorption and co-mover effect.</a:t>
            </a:r>
            <a:endParaRPr lang="en-US" altLang="zh-CN">
              <a:solidFill>
                <a:schemeClr val="tx1"/>
              </a:solidFill>
            </a:endParaRPr>
          </a:p>
          <a:p>
            <a:pPr marL="742950" lvl="1" indent="-285750" fontAlgn="auto">
              <a:spcBef>
                <a:spcPts val="0"/>
              </a:spcBef>
              <a:spcAft>
                <a:spcPts val="600"/>
              </a:spcAft>
              <a:buFont typeface="Arial" panose="020B0604020202020204" pitchFamily="34" charset="0"/>
              <a:buChar char="•"/>
            </a:pPr>
            <a:r>
              <a:rPr lang="en-US" altLang="zh-CN" i="1">
                <a:sym typeface="+mn-ea"/>
              </a:rPr>
              <a:t>pp </a:t>
            </a:r>
            <a:r>
              <a:rPr lang="en-US" altLang="zh-CN">
                <a:sym typeface="+mn-ea"/>
              </a:rPr>
              <a:t>collisions: No Nuclear Matter effect expected to exist. </a:t>
            </a:r>
            <a:endParaRPr lang="zh-CN" altLang="en-US"/>
          </a:p>
        </p:txBody>
      </p:sp>
      <p:sp>
        <p:nvSpPr>
          <p:cNvPr id="10" name="右大括号 9"/>
          <p:cNvSpPr/>
          <p:nvPr>
            <p:custDataLst>
              <p:tags r:id="rId2"/>
            </p:custDataLst>
          </p:nvPr>
        </p:nvSpPr>
        <p:spPr>
          <a:xfrm>
            <a:off x="6480810" y="4789170"/>
            <a:ext cx="275590" cy="644525"/>
          </a:xfrm>
          <a:prstGeom prst="rightBrace">
            <a:avLst>
              <a:gd name="adj1" fmla="val 8333"/>
              <a:gd name="adj2" fmla="val 51655"/>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11" name="文本框 10"/>
          <p:cNvSpPr txBox="1"/>
          <p:nvPr/>
        </p:nvSpPr>
        <p:spPr>
          <a:xfrm>
            <a:off x="6875145" y="4699000"/>
            <a:ext cx="4478655" cy="645160"/>
          </a:xfrm>
          <a:prstGeom prst="rect">
            <a:avLst/>
          </a:prstGeom>
          <a:noFill/>
        </p:spPr>
        <p:txBody>
          <a:bodyPr wrap="square" rtlCol="0">
            <a:spAutoFit/>
          </a:bodyPr>
          <a:p>
            <a:r>
              <a:rPr lang="en-US" altLang="zh-CN" b="1">
                <a:solidFill>
                  <a:srgbClr val="0070C0"/>
                </a:solidFill>
              </a:rPr>
              <a:t>Has been observed in Large and high-multiplicity Small systems.</a:t>
            </a:r>
            <a:endParaRPr lang="en-US" altLang="zh-CN" b="1">
              <a:solidFill>
                <a:srgbClr val="0070C0"/>
              </a:solidFill>
            </a:endParaRPr>
          </a:p>
        </p:txBody>
      </p:sp>
      <p:cxnSp>
        <p:nvCxnSpPr>
          <p:cNvPr id="15" name="直接箭头连接符 14"/>
          <p:cNvCxnSpPr/>
          <p:nvPr/>
        </p:nvCxnSpPr>
        <p:spPr>
          <a:xfrm flipV="1">
            <a:off x="5925185" y="5641975"/>
            <a:ext cx="555625" cy="95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6" name="文本框 15"/>
          <p:cNvSpPr txBox="1"/>
          <p:nvPr/>
        </p:nvSpPr>
        <p:spPr>
          <a:xfrm>
            <a:off x="6875145" y="5462270"/>
            <a:ext cx="2265680" cy="368300"/>
          </a:xfrm>
          <a:prstGeom prst="rect">
            <a:avLst/>
          </a:prstGeom>
          <a:noFill/>
        </p:spPr>
        <p:txBody>
          <a:bodyPr wrap="square" rtlCol="0">
            <a:spAutoFit/>
          </a:bodyPr>
          <a:p>
            <a:r>
              <a:rPr lang="en-US" altLang="zh-CN" b="1">
                <a:solidFill>
                  <a:srgbClr val="FF0000"/>
                </a:solidFill>
              </a:rPr>
              <a:t>Need verification</a:t>
            </a:r>
            <a:endParaRPr lang="en-US" altLang="zh-CN" b="1">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p:cNvPicPr>
            <a:picLocks noChangeAspect="1"/>
          </p:cNvPicPr>
          <p:nvPr/>
        </p:nvPicPr>
        <p:blipFill>
          <a:blip r:embed="rId1"/>
          <a:stretch>
            <a:fillRect/>
          </a:stretch>
        </p:blipFill>
        <p:spPr>
          <a:xfrm>
            <a:off x="7480935" y="3027680"/>
            <a:ext cx="4166870" cy="2908300"/>
          </a:xfrm>
          <a:prstGeom prst="rect">
            <a:avLst/>
          </a:prstGeom>
        </p:spPr>
      </p:pic>
      <p:sp>
        <p:nvSpPr>
          <p:cNvPr id="2" name="标题 1"/>
          <p:cNvSpPr>
            <a:spLocks noGrp="1"/>
          </p:cNvSpPr>
          <p:nvPr>
            <p:ph type="title"/>
          </p:nvPr>
        </p:nvSpPr>
        <p:spPr/>
        <p:txBody>
          <a:bodyPr/>
          <a:p>
            <a:r>
              <a:rPr lang="en-US" altLang="zh-CN" sz="3200"/>
              <a:t>Excited-to-ground ratio of quarkonium in pp collisions</a:t>
            </a:r>
            <a:endParaRPr lang="en-US" altLang="zh-CN" sz="3200"/>
          </a:p>
        </p:txBody>
      </p:sp>
      <p:sp>
        <p:nvSpPr>
          <p:cNvPr id="3" name="内容占位符 2"/>
          <p:cNvSpPr>
            <a:spLocks noGrp="1"/>
          </p:cNvSpPr>
          <p:nvPr>
            <p:ph idx="1"/>
          </p:nvPr>
        </p:nvSpPr>
        <p:spPr>
          <a:xfrm>
            <a:off x="544195" y="1584325"/>
            <a:ext cx="11103610" cy="4351655"/>
          </a:xfrm>
        </p:spPr>
        <p:txBody>
          <a:bodyPr/>
          <a:p>
            <a:pPr marL="457200" lvl="1" indent="-457200">
              <a:lnSpc>
                <a:spcPct val="100000"/>
              </a:lnSpc>
              <a:spcBef>
                <a:spcPts val="0"/>
              </a:spcBef>
              <a:spcAft>
                <a:spcPts val="1000"/>
              </a:spcAft>
            </a:pPr>
            <a:r>
              <a:rPr lang="en-US" altLang="zh-CN" sz="2200">
                <a:solidFill>
                  <a:schemeClr val="tx1"/>
                </a:solidFill>
                <a:sym typeface="+mn-ea"/>
              </a:rPr>
              <a:t>Initial-state effects like PDF, energy loss due to multi-particle scatterings will be canceled out.</a:t>
            </a:r>
            <a:endParaRPr lang="en-US" altLang="zh-CN" sz="2200">
              <a:solidFill>
                <a:schemeClr val="tx1"/>
              </a:solidFill>
              <a:sym typeface="+mn-ea"/>
            </a:endParaRPr>
          </a:p>
          <a:p>
            <a:pPr marL="457200" lvl="1" indent="-457200">
              <a:lnSpc>
                <a:spcPct val="100000"/>
              </a:lnSpc>
              <a:spcBef>
                <a:spcPts val="0"/>
              </a:spcBef>
              <a:spcAft>
                <a:spcPts val="1000"/>
              </a:spcAft>
            </a:pPr>
            <a:r>
              <a:rPr lang="en-US" altLang="zh-CN" sz="2200">
                <a:solidFill>
                  <a:schemeClr val="tx1"/>
                </a:solidFill>
                <a:sym typeface="+mn-ea"/>
              </a:rPr>
              <a:t>Final state effects and potential existence of QGP need be taken into consideration.</a:t>
            </a:r>
            <a:endParaRPr lang="en-US" altLang="zh-CN" sz="2200">
              <a:solidFill>
                <a:schemeClr val="tx1"/>
              </a:solidFill>
              <a:sym typeface="+mn-ea"/>
            </a:endParaRPr>
          </a:p>
        </p:txBody>
      </p:sp>
      <p:sp>
        <p:nvSpPr>
          <p:cNvPr id="4" name="灯片编号占位符 3"/>
          <p:cNvSpPr>
            <a:spLocks noGrp="1"/>
          </p:cNvSpPr>
          <p:nvPr>
            <p:ph type="sldNum" sz="quarter" idx="12"/>
          </p:nvPr>
        </p:nvSpPr>
        <p:spPr>
          <a:xfrm>
            <a:off x="8610600" y="6283325"/>
            <a:ext cx="2743200" cy="365125"/>
          </a:xfrm>
        </p:spPr>
        <p:txBody>
          <a:bodyPr/>
          <a:p>
            <a:fld id="{49AE70B2-8BF9-45C0-BB95-33D1B9D3A854}" type="slidenum">
              <a:rPr lang="zh-CN" altLang="en-US" smtClean="0"/>
            </a:fld>
            <a:endParaRPr lang="zh-CN" altLang="en-US"/>
          </a:p>
        </p:txBody>
      </p:sp>
      <p:pic>
        <p:nvPicPr>
          <p:cNvPr id="7" name="图片 6"/>
          <p:cNvPicPr>
            <a:picLocks noChangeAspect="1"/>
          </p:cNvPicPr>
          <p:nvPr/>
        </p:nvPicPr>
        <p:blipFill>
          <a:blip r:embed="rId2"/>
          <a:stretch>
            <a:fillRect/>
          </a:stretch>
        </p:blipFill>
        <p:spPr>
          <a:xfrm>
            <a:off x="500380" y="2929255"/>
            <a:ext cx="7052945" cy="3105785"/>
          </a:xfrm>
          <a:prstGeom prst="rect">
            <a:avLst/>
          </a:prstGeom>
        </p:spPr>
      </p:pic>
      <p:sp>
        <p:nvSpPr>
          <p:cNvPr id="8" name="文本框 7"/>
          <p:cNvSpPr txBox="1"/>
          <p:nvPr/>
        </p:nvSpPr>
        <p:spPr>
          <a:xfrm>
            <a:off x="2951480" y="5978525"/>
            <a:ext cx="2151380" cy="306705"/>
          </a:xfrm>
          <a:prstGeom prst="rect">
            <a:avLst/>
          </a:prstGeom>
          <a:noFill/>
        </p:spPr>
        <p:txBody>
          <a:bodyPr wrap="none" rtlCol="0" anchor="t">
            <a:spAutoFit/>
          </a:bodyPr>
          <a:p>
            <a:pPr algn="l"/>
            <a:r>
              <a:rPr lang="en-US" altLang="zh-CN" sz="1400">
                <a:sym typeface="+mn-ea"/>
              </a:rPr>
              <a:t>CMS [JHEP11(2020)001]</a:t>
            </a:r>
            <a:endParaRPr lang="en-US" altLang="zh-CN" sz="1400">
              <a:sym typeface="+mn-ea"/>
            </a:endParaRPr>
          </a:p>
        </p:txBody>
      </p:sp>
      <p:sp>
        <p:nvSpPr>
          <p:cNvPr id="12" name="文本框 11"/>
          <p:cNvSpPr txBox="1"/>
          <p:nvPr/>
        </p:nvSpPr>
        <p:spPr>
          <a:xfrm>
            <a:off x="8610600" y="5978525"/>
            <a:ext cx="2399030" cy="306705"/>
          </a:xfrm>
          <a:prstGeom prst="rect">
            <a:avLst/>
          </a:prstGeom>
          <a:noFill/>
        </p:spPr>
        <p:txBody>
          <a:bodyPr wrap="none" rtlCol="0" anchor="t">
            <a:spAutoFit/>
          </a:bodyPr>
          <a:p>
            <a:pPr algn="l"/>
            <a:r>
              <a:rPr lang="en-US" altLang="zh-CN" sz="1400">
                <a:sym typeface="+mn-ea"/>
              </a:rPr>
              <a:t>ALICE [</a:t>
            </a:r>
            <a:r>
              <a:rPr lang="zh-CN" altLang="en-US" sz="1400">
                <a:sym typeface="+mn-ea"/>
              </a:rPr>
              <a:t>JHEP 06 (2023) 147</a:t>
            </a:r>
            <a:r>
              <a:rPr lang="en-US" altLang="zh-CN" sz="1400">
                <a:sym typeface="+mn-ea"/>
              </a:rPr>
              <a:t>]</a:t>
            </a:r>
            <a:endParaRPr lang="en-US" altLang="zh-CN" sz="140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Heavy quarkonium in QGP</a:t>
            </a:r>
            <a:endParaRPr lang="en-US" altLang="zh-CN"/>
          </a:p>
        </p:txBody>
      </p:sp>
      <p:sp>
        <p:nvSpPr>
          <p:cNvPr id="3" name="内容占位符 2"/>
          <p:cNvSpPr>
            <a:spLocks noGrp="1"/>
          </p:cNvSpPr>
          <p:nvPr>
            <p:ph idx="1"/>
          </p:nvPr>
        </p:nvSpPr>
        <p:spPr>
          <a:xfrm>
            <a:off x="647700" y="1526540"/>
            <a:ext cx="6343650" cy="4351655"/>
          </a:xfrm>
        </p:spPr>
        <p:txBody>
          <a:bodyPr>
            <a:normAutofit lnSpcReduction="20000"/>
          </a:bodyPr>
          <a:p>
            <a:pPr fontAlgn="auto">
              <a:lnSpc>
                <a:spcPct val="100000"/>
              </a:lnSpc>
              <a:spcBef>
                <a:spcPts val="400"/>
              </a:spcBef>
              <a:spcAft>
                <a:spcPts val="500"/>
              </a:spcAft>
            </a:pPr>
            <a:r>
              <a:rPr lang="en-US" altLang="zh-CN" sz="2000">
                <a:sym typeface="+mn-ea"/>
              </a:rPr>
              <a:t>Quark-Gluon Plasma (QGP): </a:t>
            </a:r>
            <a:endParaRPr lang="en-US" altLang="zh-CN" sz="2000"/>
          </a:p>
          <a:p>
            <a:pPr lvl="1" fontAlgn="auto">
              <a:lnSpc>
                <a:spcPct val="100000"/>
              </a:lnSpc>
              <a:spcBef>
                <a:spcPts val="400"/>
              </a:spcBef>
              <a:spcAft>
                <a:spcPts val="500"/>
              </a:spcAft>
            </a:pPr>
            <a:r>
              <a:rPr lang="en-US" altLang="zh-CN" sz="1800">
                <a:sym typeface="+mn-ea"/>
              </a:rPr>
              <a:t>A thermally equilibrated system where partons are deconfined from the hadrons.</a:t>
            </a:r>
            <a:endParaRPr lang="en-US" altLang="zh-CN" sz="1800"/>
          </a:p>
          <a:p>
            <a:pPr lvl="1" fontAlgn="auto">
              <a:lnSpc>
                <a:spcPct val="100000"/>
              </a:lnSpc>
              <a:spcBef>
                <a:spcPts val="400"/>
              </a:spcBef>
              <a:spcAft>
                <a:spcPts val="500"/>
              </a:spcAft>
            </a:pPr>
            <a:r>
              <a:rPr lang="en-US" altLang="zh-CN" sz="1800">
                <a:sym typeface="+mn-ea"/>
              </a:rPr>
              <a:t>Achieve either by heating or compression of nuclei.</a:t>
            </a:r>
            <a:endParaRPr lang="en-US" altLang="zh-CN" sz="1800"/>
          </a:p>
          <a:p>
            <a:pPr lvl="1" fontAlgn="auto">
              <a:lnSpc>
                <a:spcPct val="100000"/>
              </a:lnSpc>
              <a:spcBef>
                <a:spcPts val="400"/>
              </a:spcBef>
              <a:spcAft>
                <a:spcPts val="500"/>
              </a:spcAft>
            </a:pPr>
            <a:r>
              <a:rPr lang="en-US" altLang="zh-CN" sz="1800">
                <a:sym typeface="+mn-ea"/>
              </a:rPr>
              <a:t>May exist in the early stage of universe, the core of neutron stars and ultra-relativistic energy heavy ion collisions.</a:t>
            </a:r>
            <a:endParaRPr lang="en-US" altLang="zh-CN" sz="1800"/>
          </a:p>
          <a:p>
            <a:pPr fontAlgn="auto">
              <a:lnSpc>
                <a:spcPct val="100000"/>
              </a:lnSpc>
              <a:spcBef>
                <a:spcPts val="400"/>
              </a:spcBef>
              <a:spcAft>
                <a:spcPts val="500"/>
              </a:spcAft>
            </a:pPr>
            <a:r>
              <a:rPr lang="en-US" altLang="zh-CN" sz="2000"/>
              <a:t>Color screening:</a:t>
            </a:r>
            <a:endParaRPr lang="en-US" altLang="zh-CN" sz="2000"/>
          </a:p>
          <a:p>
            <a:pPr lvl="1" fontAlgn="auto">
              <a:lnSpc>
                <a:spcPct val="100000"/>
              </a:lnSpc>
              <a:spcBef>
                <a:spcPts val="400"/>
              </a:spcBef>
              <a:spcAft>
                <a:spcPts val="500"/>
              </a:spcAft>
            </a:pPr>
            <a:r>
              <a:rPr lang="en-US" altLang="zh-CN" sz="1710">
                <a:sym typeface="+mn-ea"/>
              </a:rPr>
              <a:t>High density of free color charges leads to color screening and dissociation of heavy quarkonium.</a:t>
            </a:r>
            <a:endParaRPr lang="en-US" altLang="zh-CN" sz="2000"/>
          </a:p>
        </p:txBody>
      </p:sp>
      <p:pic>
        <p:nvPicPr>
          <p:cNvPr id="4" name="图片 3"/>
          <p:cNvPicPr>
            <a:picLocks noChangeAspect="1"/>
          </p:cNvPicPr>
          <p:nvPr/>
        </p:nvPicPr>
        <p:blipFill>
          <a:blip r:embed="rId1"/>
          <a:stretch>
            <a:fillRect/>
          </a:stretch>
        </p:blipFill>
        <p:spPr>
          <a:xfrm>
            <a:off x="7794625" y="1526540"/>
            <a:ext cx="3851910" cy="3804920"/>
          </a:xfrm>
          <a:prstGeom prst="rect">
            <a:avLst/>
          </a:prstGeom>
        </p:spPr>
      </p:pic>
      <p:sp>
        <p:nvSpPr>
          <p:cNvPr id="5" name="文本框 4"/>
          <p:cNvSpPr txBox="1"/>
          <p:nvPr/>
        </p:nvSpPr>
        <p:spPr>
          <a:xfrm>
            <a:off x="7794625" y="5353685"/>
            <a:ext cx="3851910" cy="368300"/>
          </a:xfrm>
          <a:prstGeom prst="rect">
            <a:avLst/>
          </a:prstGeom>
          <a:noFill/>
        </p:spPr>
        <p:txBody>
          <a:bodyPr wrap="none" rtlCol="0" anchor="t">
            <a:spAutoFit/>
          </a:bodyPr>
          <a:p>
            <a:r>
              <a:rPr lang="en-US" altLang="zh-CN">
                <a:sym typeface="+mn-ea"/>
              </a:rPr>
              <a:t>A schematic of QCD phase diagram</a:t>
            </a:r>
            <a:endParaRPr lang="zh-CN" altLang="en-US"/>
          </a:p>
        </p:txBody>
      </p:sp>
      <p:sp>
        <p:nvSpPr>
          <p:cNvPr id="6" name="灯片编号占位符 5"/>
          <p:cNvSpPr>
            <a:spLocks noGrp="1"/>
          </p:cNvSpPr>
          <p:nvPr>
            <p:ph type="sldNum" sz="quarter" idx="12"/>
          </p:nvPr>
        </p:nvSpPr>
        <p:spPr>
          <a:xfrm>
            <a:off x="8610600" y="6334760"/>
            <a:ext cx="2743200" cy="365125"/>
          </a:xfrm>
        </p:spPr>
        <p:txBody>
          <a:bodyPr/>
          <a:p>
            <a:fld id="{49AE70B2-8BF9-45C0-BB95-33D1B9D3A854}" type="slidenum">
              <a:rPr lang="zh-CN" altLang="en-US" smtClean="0"/>
            </a:fld>
            <a:endParaRPr lang="zh-CN" altLang="en-US"/>
          </a:p>
        </p:txBody>
      </p:sp>
      <p:pic>
        <p:nvPicPr>
          <p:cNvPr id="7" name="图片 6"/>
          <p:cNvPicPr>
            <a:picLocks noChangeAspect="1"/>
          </p:cNvPicPr>
          <p:nvPr/>
        </p:nvPicPr>
        <p:blipFill>
          <a:blip r:embed="rId2"/>
          <a:srcRect t="17817"/>
          <a:stretch>
            <a:fillRect/>
          </a:stretch>
        </p:blipFill>
        <p:spPr>
          <a:xfrm>
            <a:off x="760730" y="4539615"/>
            <a:ext cx="6230620" cy="1338580"/>
          </a:xfrm>
          <a:prstGeom prst="rect">
            <a:avLst/>
          </a:prstGeom>
        </p:spPr>
      </p:pic>
      <p:sp>
        <p:nvSpPr>
          <p:cNvPr id="8" name="文本框 7"/>
          <p:cNvSpPr txBox="1"/>
          <p:nvPr/>
        </p:nvSpPr>
        <p:spPr>
          <a:xfrm>
            <a:off x="760730" y="5966460"/>
            <a:ext cx="10761980" cy="368300"/>
          </a:xfrm>
          <a:prstGeom prst="rect">
            <a:avLst/>
          </a:prstGeom>
          <a:noFill/>
        </p:spPr>
        <p:txBody>
          <a:bodyPr wrap="none" rtlCol="0">
            <a:spAutoFit/>
          </a:bodyPr>
          <a:p>
            <a:r>
              <a:rPr lang="en-US" altLang="zh-CN" b="1">
                <a:solidFill>
                  <a:srgbClr val="FF0000"/>
                </a:solidFill>
              </a:rPr>
              <a:t>Potential existence of QGP in high multiplicity pp collisions might cause the suppression on ratio.</a:t>
            </a:r>
            <a:endParaRPr lang="en-US" altLang="zh-CN" b="1">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Co-mover effect</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内容占位符 5"/>
          <p:cNvSpPr/>
          <p:nvPr>
            <p:ph idx="1"/>
          </p:nvPr>
        </p:nvSpPr>
        <p:spPr>
          <a:xfrm>
            <a:off x="647700" y="1375410"/>
            <a:ext cx="10515600" cy="4351338"/>
          </a:xfrm>
        </p:spPr>
        <p:txBody>
          <a:bodyPr/>
          <a:p>
            <a:pPr marL="457200" lvl="1" indent="-457200"/>
            <a:r>
              <a:rPr lang="en-US" altLang="zh-CN">
                <a:solidFill>
                  <a:schemeClr val="tx1"/>
                </a:solidFill>
                <a:sym typeface="+mn-ea"/>
              </a:rPr>
              <a:t>‘Quarkonia are suppressed by interaction with the co-moving medium, constituted by particles with similar rapidities.’  [JHEP 03 (2019) 063]</a:t>
            </a:r>
            <a:endParaRPr lang="en-US" altLang="zh-CN">
              <a:solidFill>
                <a:schemeClr val="tx1"/>
              </a:solidFill>
            </a:endParaRPr>
          </a:p>
          <a:p>
            <a:pPr marL="0" indent="0">
              <a:buNone/>
            </a:pPr>
            <a:endParaRPr lang="en-US" altLang="zh-CN">
              <a:solidFill>
                <a:schemeClr val="tx1"/>
              </a:solidFill>
            </a:endParaRPr>
          </a:p>
        </p:txBody>
      </p:sp>
      <p:pic>
        <p:nvPicPr>
          <p:cNvPr id="13" name="图片 12"/>
          <p:cNvPicPr>
            <a:picLocks noChangeAspect="1"/>
          </p:cNvPicPr>
          <p:nvPr/>
        </p:nvPicPr>
        <p:blipFill>
          <a:blip r:embed="rId1"/>
          <a:stretch>
            <a:fillRect/>
          </a:stretch>
        </p:blipFill>
        <p:spPr>
          <a:xfrm>
            <a:off x="7523480" y="2465070"/>
            <a:ext cx="4166870" cy="2908300"/>
          </a:xfrm>
          <a:prstGeom prst="rect">
            <a:avLst/>
          </a:prstGeom>
        </p:spPr>
      </p:pic>
      <p:pic>
        <p:nvPicPr>
          <p:cNvPr id="10" name="图片 9"/>
          <p:cNvPicPr>
            <a:picLocks noChangeAspect="1"/>
          </p:cNvPicPr>
          <p:nvPr/>
        </p:nvPicPr>
        <p:blipFill>
          <a:blip r:embed="rId2"/>
          <a:stretch>
            <a:fillRect/>
          </a:stretch>
        </p:blipFill>
        <p:spPr>
          <a:xfrm>
            <a:off x="470535" y="2269490"/>
            <a:ext cx="7052945" cy="3105785"/>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647700" y="5373370"/>
                <a:ext cx="7205980" cy="710565"/>
              </a:xfrm>
              <a:prstGeom prst="rect">
                <a:avLst/>
              </a:prstGeom>
              <a:noFill/>
            </p:spPr>
            <p:txBody>
              <a:bodyPr wrap="square" rtlCol="0" anchor="t">
                <a:spAutoFit/>
              </a:bodyPr>
              <a:p>
                <a:pPr algn="l"/>
                <a:r>
                  <a:rPr lang="en-US" altLang="zh-CN" sz="2000">
                    <a:sym typeface="+mn-ea"/>
                  </a:rPr>
                  <a:t>    Multiplicity measured in: 	    </a:t>
                </a:r>
                <a14:m>
                  <m:oMath xmlns:m="http://schemas.openxmlformats.org/officeDocument/2006/math">
                    <m:r>
                      <a:rPr lang="en-US" altLang="zh-CN" sz="2000" i="1">
                        <a:latin typeface="DejaVu Math TeX Gyre" panose="02000503000000000000" charset="0"/>
                        <a:cs typeface="DejaVu Math TeX Gyre" panose="02000503000000000000" charset="0"/>
                      </a:rPr>
                      <m:t>−</m:t>
                    </m:r>
                    <m:r>
                      <a:rPr lang="en-US" altLang="zh-CN" sz="2000" i="1">
                        <a:latin typeface="DejaVu Math TeX Gyre" panose="02000503000000000000" charset="0"/>
                        <a:cs typeface="DejaVu Math TeX Gyre" panose="02000503000000000000" charset="0"/>
                      </a:rPr>
                      <m:t>1</m:t>
                    </m:r>
                    <m:r>
                      <a:rPr lang="en-US" altLang="zh-CN" sz="2000" i="1">
                        <a:latin typeface="DejaVu Math TeX Gyre" panose="02000503000000000000" charset="0"/>
                        <a:cs typeface="DejaVu Math TeX Gyre" panose="02000503000000000000" charset="0"/>
                      </a:rPr>
                      <m:t>&lt;</m:t>
                    </m:r>
                    <m:r>
                      <a:rPr lang="en-US" altLang="zh-CN" sz="2000" i="1">
                        <a:latin typeface="DejaVu Math TeX Gyre" panose="02000503000000000000" charset="0"/>
                        <a:cs typeface="DejaVu Math TeX Gyre" panose="02000503000000000000" charset="0"/>
                      </a:rPr>
                      <m:t>𝜂</m:t>
                    </m:r>
                    <m:r>
                      <a:rPr lang="en-US" altLang="zh-CN" sz="2000" i="1">
                        <a:latin typeface="DejaVu Math TeX Gyre" panose="02000503000000000000" charset="0"/>
                        <a:cs typeface="DejaVu Math TeX Gyre" panose="02000503000000000000" charset="0"/>
                      </a:rPr>
                      <m:t>&lt;</m:t>
                    </m:r>
                    <m:r>
                      <a:rPr lang="en-US" altLang="zh-CN" sz="2000" i="1">
                        <a:latin typeface="DejaVu Math TeX Gyre" panose="02000503000000000000" charset="0"/>
                        <a:cs typeface="DejaVu Math TeX Gyre" panose="02000503000000000000" charset="0"/>
                      </a:rPr>
                      <m:t>1</m:t>
                    </m:r>
                  </m:oMath>
                </a14:m>
                <a:endParaRPr lang="en-US" altLang="zh-CN" sz="2000" i="1">
                  <a:latin typeface="DejaVu Math TeX Gyre" panose="02000503000000000000" charset="0"/>
                  <a:cs typeface="DejaVu Math TeX Gyre" panose="02000503000000000000" charset="0"/>
                </a:endParaRPr>
              </a:p>
              <a:p>
                <a:pPr algn="l"/>
                <a:r>
                  <a:rPr lang="en-US" altLang="zh-CN" sz="2000">
                    <a:sym typeface="+mn-ea"/>
                  </a:rPr>
                  <a:t>    Production measured in : 	    </a:t>
                </a:r>
                <a14:m>
                  <m:oMath xmlns:m="http://schemas.openxmlformats.org/officeDocument/2006/math">
                    <m:r>
                      <a:rPr lang="en-US" altLang="zh-CN" sz="2000">
                        <a:latin typeface="DejaVu Math TeX Gyre" panose="02000503000000000000" charset="0"/>
                        <a:cs typeface="DejaVu Math TeX Gyre" panose="02000503000000000000" charset="0"/>
                      </a:rPr>
                      <m:t>2</m:t>
                    </m:r>
                    <m:r>
                      <a:rPr lang="en-US" altLang="zh-CN" sz="2000">
                        <a:latin typeface="DejaVu Math TeX Gyre" panose="02000503000000000000" charset="0"/>
                        <a:cs typeface="DejaVu Math TeX Gyre" panose="02000503000000000000" charset="0"/>
                      </a:rPr>
                      <m:t>.</m:t>
                    </m:r>
                    <m:r>
                      <a:rPr lang="en-US" altLang="zh-CN" sz="2000">
                        <a:latin typeface="DejaVu Math TeX Gyre" panose="02000503000000000000" charset="0"/>
                        <a:cs typeface="DejaVu Math TeX Gyre" panose="02000503000000000000" charset="0"/>
                      </a:rPr>
                      <m:t>5</m:t>
                    </m:r>
                    <m:r>
                      <a:rPr lang="en-US" altLang="zh-CN" sz="2000">
                        <a:latin typeface="DejaVu Math TeX Gyre" panose="02000503000000000000" charset="0"/>
                        <a:cs typeface="DejaVu Math TeX Gyre" panose="02000503000000000000" charset="0"/>
                      </a:rPr>
                      <m:t>&lt;</m:t>
                    </m:r>
                    <m:r>
                      <m:rPr>
                        <m:sty m:val="p"/>
                      </m:rPr>
                      <a:rPr lang="en-US" altLang="zh-CN" sz="2000">
                        <a:latin typeface="DejaVu Math TeX Gyre" panose="02000503000000000000" charset="0"/>
                        <a:cs typeface="DejaVu Math TeX Gyre" panose="02000503000000000000" charset="0"/>
                      </a:rPr>
                      <m:t>y</m:t>
                    </m:r>
                    <m:r>
                      <a:rPr lang="en-US" altLang="zh-CN" sz="2000">
                        <a:latin typeface="DejaVu Math TeX Gyre" panose="02000503000000000000" charset="0"/>
                        <a:cs typeface="DejaVu Math TeX Gyre" panose="02000503000000000000" charset="0"/>
                      </a:rPr>
                      <m:t>&lt;</m:t>
                    </m:r>
                    <m:r>
                      <a:rPr lang="en-US" altLang="zh-CN" sz="2000">
                        <a:latin typeface="DejaVu Math TeX Gyre" panose="02000503000000000000" charset="0"/>
                        <a:cs typeface="DejaVu Math TeX Gyre" panose="02000503000000000000" charset="0"/>
                      </a:rPr>
                      <m:t>4</m:t>
                    </m:r>
                  </m:oMath>
                </a14:m>
                <a:endParaRPr lang="en-US" altLang="zh-CN" sz="2000">
                  <a:solidFill>
                    <a:srgbClr val="FF0000"/>
                  </a:solidFill>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647700" y="5373370"/>
                <a:ext cx="7205980" cy="71056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8764905" y="5373370"/>
                <a:ext cx="2112645" cy="710565"/>
              </a:xfrm>
              <a:prstGeom prst="rect">
                <a:avLst/>
              </a:prstGeom>
              <a:noFill/>
            </p:spPr>
            <p:txBody>
              <a:bodyPr wrap="none" rtlCol="0">
                <a:spAutoFit/>
              </a:bodyPr>
              <a:p>
                <a:pPr algn="l"/>
                <a:r>
                  <a:rPr lang="en-US" altLang="zh-CN" sz="2000">
                    <a:latin typeface="+mj-lt"/>
                    <a:cs typeface="+mj-lt"/>
                    <a:sym typeface="+mn-ea"/>
                  </a:rPr>
                  <a:t> </a:t>
                </a:r>
                <a14:m>
                  <m:oMath xmlns:m="http://schemas.openxmlformats.org/officeDocument/2006/math">
                    <m:r>
                      <a:rPr lang="en-US" altLang="zh-CN" sz="2000" i="1">
                        <a:latin typeface="DejaVu Math TeX Gyre" panose="02000503000000000000" charset="0"/>
                        <a:cs typeface="DejaVu Math TeX Gyre" panose="02000503000000000000" charset="0"/>
                      </a:rPr>
                      <m:t>−</m:t>
                    </m:r>
                    <m:r>
                      <a:rPr lang="en-US" altLang="zh-CN" sz="2000" i="1">
                        <a:latin typeface="DejaVu Math TeX Gyre" panose="02000503000000000000" charset="0"/>
                        <a:ea typeface="宋体" pitchFamily="2" charset="-122"/>
                        <a:cs typeface="DejaVu Math TeX Gyre" panose="02000503000000000000" charset="0"/>
                      </a:rPr>
                      <m:t>2</m:t>
                    </m:r>
                    <m:r>
                      <a:rPr lang="en-US" altLang="zh-CN" sz="2000" i="1">
                        <a:latin typeface="DejaVu Math TeX Gyre" panose="02000503000000000000" charset="0"/>
                        <a:ea typeface="宋体" pitchFamily="2" charset="-122"/>
                        <a:cs typeface="DejaVu Math TeX Gyre" panose="02000503000000000000" charset="0"/>
                      </a:rPr>
                      <m:t>.</m:t>
                    </m:r>
                    <m:r>
                      <a:rPr lang="en-US" altLang="zh-CN" sz="2000" i="1">
                        <a:latin typeface="DejaVu Math TeX Gyre" panose="02000503000000000000" charset="0"/>
                        <a:ea typeface="宋体" pitchFamily="2" charset="-122"/>
                        <a:cs typeface="DejaVu Math TeX Gyre" panose="02000503000000000000" charset="0"/>
                      </a:rPr>
                      <m:t>4</m:t>
                    </m:r>
                    <m:r>
                      <a:rPr lang="en-US" altLang="zh-CN" sz="2000" i="1">
                        <a:latin typeface="DejaVu Math TeX Gyre" panose="02000503000000000000" charset="0"/>
                        <a:ea typeface="宋体" pitchFamily="2" charset="-122"/>
                        <a:cs typeface="DejaVu Math TeX Gyre" panose="02000503000000000000" charset="0"/>
                      </a:rPr>
                      <m:t>&lt;</m:t>
                    </m:r>
                    <m:r>
                      <a:rPr lang="en-US" altLang="zh-CN" sz="2000" i="1">
                        <a:latin typeface="DejaVu Math TeX Gyre" panose="02000503000000000000" charset="0"/>
                        <a:cs typeface="DejaVu Math TeX Gyre" panose="02000503000000000000" charset="0"/>
                      </a:rPr>
                      <m:t>𝜂</m:t>
                    </m:r>
                    <m:r>
                      <a:rPr lang="en-US" altLang="zh-CN" sz="2000" i="1">
                        <a:latin typeface="DejaVu Math TeX Gyre" panose="02000503000000000000" charset="0"/>
                        <a:ea typeface="宋体" pitchFamily="2" charset="-122"/>
                        <a:cs typeface="DejaVu Math TeX Gyre" panose="02000503000000000000" charset="0"/>
                      </a:rPr>
                      <m:t>&lt;</m:t>
                    </m:r>
                    <m:r>
                      <a:rPr lang="en-US" altLang="zh-CN" sz="2000" i="1">
                        <a:latin typeface="DejaVu Math TeX Gyre" panose="02000503000000000000" charset="0"/>
                        <a:ea typeface="宋体" pitchFamily="2" charset="-122"/>
                        <a:cs typeface="DejaVu Math TeX Gyre" panose="02000503000000000000" charset="0"/>
                      </a:rPr>
                      <m:t>2</m:t>
                    </m:r>
                    <m:r>
                      <a:rPr lang="en-US" altLang="zh-CN" sz="2000" i="1">
                        <a:latin typeface="DejaVu Math TeX Gyre" panose="02000503000000000000" charset="0"/>
                        <a:ea typeface="宋体" pitchFamily="2" charset="-122"/>
                        <a:cs typeface="DejaVu Math TeX Gyre" panose="02000503000000000000" charset="0"/>
                      </a:rPr>
                      <m:t>.</m:t>
                    </m:r>
                    <m:r>
                      <a:rPr lang="en-US" altLang="zh-CN" sz="2000" i="1">
                        <a:latin typeface="DejaVu Math TeX Gyre" panose="02000503000000000000" charset="0"/>
                        <a:ea typeface="宋体" pitchFamily="2" charset="-122"/>
                        <a:cs typeface="DejaVu Math TeX Gyre" panose="02000503000000000000" charset="0"/>
                      </a:rPr>
                      <m:t>4</m:t>
                    </m:r>
                  </m:oMath>
                </a14:m>
                <a:endParaRPr lang="en-US" altLang="zh-CN" sz="2000" i="1">
                  <a:latin typeface="+mj-lt"/>
                  <a:cs typeface="+mj-lt"/>
                </a:endParaRPr>
              </a:p>
              <a:p>
                <a:pPr algn="l"/>
                <a:r>
                  <a:rPr lang="en-US" altLang="zh-CN" sz="2000">
                    <a:latin typeface="+mj-lt"/>
                    <a:cs typeface="+mj-lt"/>
                    <a:sym typeface="+mn-ea"/>
                  </a:rPr>
                  <a:t> </a:t>
                </a:r>
                <a14:m>
                  <m:oMath xmlns:m="http://schemas.openxmlformats.org/officeDocument/2006/math">
                    <m:r>
                      <a:rPr lang="en-US" altLang="zh-CN" sz="2000" i="1">
                        <a:latin typeface="DejaVu Math TeX Gyre" panose="02000503000000000000" charset="0"/>
                        <a:cs typeface="DejaVu Math TeX Gyre" panose="02000503000000000000" charset="0"/>
                      </a:rPr>
                      <m:t>−</m:t>
                    </m:r>
                    <m:r>
                      <a:rPr lang="en-US" altLang="zh-CN" sz="2000" i="1">
                        <a:latin typeface="DejaVu Math TeX Gyre" panose="02000503000000000000" charset="0"/>
                        <a:cs typeface="DejaVu Math TeX Gyre" panose="02000503000000000000" charset="0"/>
                      </a:rPr>
                      <m:t>1</m:t>
                    </m:r>
                    <m:r>
                      <a:rPr lang="en-US" altLang="zh-CN" sz="2000" i="1">
                        <a:latin typeface="DejaVu Math TeX Gyre" panose="02000503000000000000" charset="0"/>
                        <a:cs typeface="DejaVu Math TeX Gyre" panose="02000503000000000000" charset="0"/>
                      </a:rPr>
                      <m:t>.</m:t>
                    </m:r>
                    <m:r>
                      <a:rPr lang="en-US" altLang="zh-CN" sz="2000" i="1">
                        <a:latin typeface="DejaVu Math TeX Gyre" panose="02000503000000000000" charset="0"/>
                        <a:cs typeface="DejaVu Math TeX Gyre" panose="02000503000000000000" charset="0"/>
                      </a:rPr>
                      <m:t>2</m:t>
                    </m:r>
                    <m:r>
                      <a:rPr lang="en-US" altLang="zh-CN" sz="2000" i="1">
                        <a:latin typeface="DejaVu Math TeX Gyre" panose="02000503000000000000" charset="0"/>
                        <a:cs typeface="DejaVu Math TeX Gyre" panose="02000503000000000000" charset="0"/>
                      </a:rPr>
                      <m:t>&lt;</m:t>
                    </m:r>
                    <m:r>
                      <m:rPr>
                        <m:sty m:val="p"/>
                      </m:rPr>
                      <a:rPr lang="en-US" altLang="zh-CN" sz="2000">
                        <a:latin typeface="DejaVu Math TeX Gyre" panose="02000503000000000000" charset="0"/>
                        <a:cs typeface="DejaVu Math TeX Gyre" panose="02000503000000000000" charset="0"/>
                      </a:rPr>
                      <m:t>y</m:t>
                    </m:r>
                    <m:r>
                      <a:rPr lang="en-US" altLang="zh-CN" sz="2000" i="1">
                        <a:latin typeface="DejaVu Math TeX Gyre" panose="02000503000000000000" charset="0"/>
                        <a:cs typeface="DejaVu Math TeX Gyre" panose="02000503000000000000" charset="0"/>
                      </a:rPr>
                      <m:t>&lt;</m:t>
                    </m:r>
                    <m:r>
                      <a:rPr lang="en-US" altLang="zh-CN" sz="2000" i="1">
                        <a:latin typeface="DejaVu Math TeX Gyre" panose="02000503000000000000" charset="0"/>
                        <a:cs typeface="DejaVu Math TeX Gyre" panose="02000503000000000000" charset="0"/>
                      </a:rPr>
                      <m:t>1</m:t>
                    </m:r>
                    <m:r>
                      <a:rPr lang="en-US" altLang="zh-CN" sz="2000" i="1">
                        <a:latin typeface="DejaVu Math TeX Gyre" panose="02000503000000000000" charset="0"/>
                        <a:cs typeface="DejaVu Math TeX Gyre" panose="02000503000000000000" charset="0"/>
                      </a:rPr>
                      <m:t>.</m:t>
                    </m:r>
                    <m:r>
                      <a:rPr lang="en-US" altLang="zh-CN" sz="2000" i="1">
                        <a:latin typeface="DejaVu Math TeX Gyre" panose="02000503000000000000" charset="0"/>
                        <a:ea typeface="宋体" pitchFamily="2" charset="-122"/>
                        <a:cs typeface="DejaVu Math TeX Gyre" panose="02000503000000000000" charset="0"/>
                      </a:rPr>
                      <m:t>2</m:t>
                    </m:r>
                  </m:oMath>
                </a14:m>
                <a:endParaRPr lang="en-US" altLang="zh-CN" sz="2000" i="1">
                  <a:solidFill>
                    <a:srgbClr val="00B0F0"/>
                  </a:solidFill>
                  <a:latin typeface="DejaVu Math TeX Gyre" panose="02000503000000000000" charset="0"/>
                  <a:ea typeface="宋体" pitchFamily="2" charset="-122"/>
                  <a:cs typeface="DejaVu Math TeX Gyre" panose="02000503000000000000" charset="0"/>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8764905" y="5373370"/>
                <a:ext cx="2112645" cy="710565"/>
              </a:xfrm>
              <a:prstGeom prst="rect">
                <a:avLst/>
              </a:prstGeom>
              <a:blipFill rotWithShape="1">
                <a:blip r:embed="rId4"/>
                <a:stretch>
                  <a:fillRect/>
                </a:stretch>
              </a:blipFill>
            </p:spPr>
            <p:txBody>
              <a:bodyPr/>
              <a:lstStyle/>
              <a:p>
                <a:r>
                  <a:rPr lang="zh-CN" altLang="en-US">
                    <a:noFill/>
                  </a:rPr>
                  <a:t> </a:t>
                </a:r>
              </a:p>
            </p:txBody>
          </p:sp>
        </mc:Fallback>
      </mc:AlternateContent>
      <p:sp>
        <p:nvSpPr>
          <p:cNvPr id="14" name="文本框 13"/>
          <p:cNvSpPr txBox="1"/>
          <p:nvPr/>
        </p:nvSpPr>
        <p:spPr>
          <a:xfrm>
            <a:off x="502920" y="6076950"/>
            <a:ext cx="11187430" cy="368300"/>
          </a:xfrm>
          <a:prstGeom prst="rect">
            <a:avLst/>
          </a:prstGeom>
          <a:noFill/>
        </p:spPr>
        <p:txBody>
          <a:bodyPr wrap="none" rtlCol="0">
            <a:spAutoFit/>
          </a:bodyPr>
          <a:p>
            <a:pPr algn="l"/>
            <a:r>
              <a:rPr lang="en-US" altLang="zh-CN" b="1">
                <a:solidFill>
                  <a:srgbClr val="FF0000"/>
                </a:solidFill>
                <a:sym typeface="+mn-ea"/>
              </a:rPr>
              <a:t>Correlation between multplicity and production measurements might cause the suppression on ratio.</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sz="4000"/>
          </a:p>
          <a:p>
            <a:endParaRPr lang="zh-CN" altLang="en-US" sz="4000"/>
          </a:p>
          <a:p>
            <a:pPr marL="0" indent="0" algn="ctr">
              <a:buNone/>
            </a:pPr>
            <a:r>
              <a:rPr lang="en-US" altLang="zh-CN" sz="4000" b="1"/>
              <a:t>Data sets</a:t>
            </a:r>
            <a:endParaRPr lang="en-US" altLang="zh-CN" sz="4000"/>
          </a:p>
          <a:p>
            <a:endParaRPr lang="en-US" altLang="zh-CN" sz="4000"/>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2">
      <extobjdata type="334E55B0-647D-440b-865C-3EC943EB4CBC" data="ewoJIkltZ1NldHRpbmdKc29uIiA6ICJ7XCJkcGlcIjoyMDAwLFwiZm9ybWF0XCI6XCJQTkdcIixcInRyYW5zcGFyZW50XCI6dHJ1ZSxcImF1dG9cIjpmYWxzZX0iLAoJIkxhdGV4IiA6ICJYRnNnVWw5N1FVRjlQVnhtY21GamUyUmVNazVmZTBvdlhIQnphVnh5YVdkb2RHRnljbTkzSUZ4dGRWNHJYRzExWGkxOVhudGNiV0YwYUhKdGUxQmlVR0o5ZlM5a2VXUndYM3RVZlgxN1BGUmZlMEZCZlQ1Y2RHbHRaWE1nWkY0eUlGeHphV2R0WVY5N1NpOWNjSE5wWEhKcFoyaDBZWEp5YjNjZ1hHMTFYaXRjYlhWZUxYMWVlM0J3ZlM5a2VXUndYM3RVZlgwZ1hGMD0iLAoJIkxhdGV4SW1nQmFzZTY0IiA6ICJpVkJPUncwS0dnb0FBQUFOU1VoRVVnQUFFd0FBQUFNeUJBTUFBQUNHNjMvUUFBQUFNRkJNVkVYLy8vOEFBQUFBQUFBQUFBQUFBQUFBQUFBQUFBQUFBQUFBQUFBQUFBQUFBQUFBQUFBQUFBQUFBQUFBQUFBQUFBQXYzYUI3QUFBQUQzUlNUbE1BVkx2ZDc4MnJpWFpFSXBreVpoRGhCd2FCQUFBQUNYQklXWE1BQUE3RUFBQU94QUdWS3c0YkFBQWdBRWxFUVZSNEFleTlDM2cxeVZrZWVJYXI1ODl2U2JNaGl3azRFaGc3SkZ3a3NMMUxZSmVXR1J2Q1ZZckh3SEtKanpMTGJSOHVVb0RZSms0NE1wZDRnSmhmemtNV2hnWE9lUmF5aVIyRHhHME1NWENVQlRiWU9FZ3NCSng0aDNNV0cxZ2NzSDdtMXo4R3hyaTNibDkxZFhkVmRWVmZqbHJuZi90NXBPNnUrdXI3M25wUFY5WFhkZXZCQUFjWUFBTmc0SW9ZZU5kcjMvYXlaei92NElxc2E3TXJyM3ZtcXg5KzZEUDFQUzdBQUJnQUEyQUFESUFCTUxDRURMenJ6Yzk0NWNQUFMrVnhkUTdZeWh0ZSsrckhuclVqWWJ4bkNYbEdsc0FBR0FBRFlBQU1nSUhyenNCUU9VemUwK1dEbi9SVi8zbml6K3JUbE11akZFVTZZQi9vdFUrUkwzenVjLzdwRC9oaERMNmRoTVVaRGxnRlhZZ0dBMkFBRElBQk1BQUdyb0NCWWM1ZjhkNTgwVi8zNGZ2Z2ZOcE9IREJoNHU0L25QaHdqSEk0NElENXVFSWNHQUFEWUFBTWdBRXdjRFVNREhQK1NzWE5weDY1UVM3TUFVdlRPei9uaGpFWTVmSUFCOHhERmFMQUFCZ0FBMkFBREN3VEF6ZWU4WlBQM1VsZitQeXZldFdrLzlrYTV2eVZ5cHVQZE9ab2dRNVltajZ4NXNReHl1VUJEcGlUS0VTQUFUQUFCc0FBR0ZnbUJtNStxekVaNmt2L1J0K3pOc3o1SzlVM24zUHF5TkZDSGJEMDh1Y2RNTkFENWlJRzRXQUFESUFCTUFBR2xwaUJYelBjTCs3T2ZORnB2ek03clBhNThoSlBPSVloRit1QXBlbmZjdkE2eXNGRkQ1aURKZ1NEQVRBQUJzQUFHRmdtQm40ejEvenptenZmMCt2OERVdUFxd0x1MklmL0Z1MkFwWjlvNTNXVXd3OEh6TTRTUXNFQUdBQURZQUFNTEJFREsvbldYN2tDWDl2N0hMN2hoMzdHZEZ1KzdnZC8zSVM4OHE3WC9jNVhHUEYzVDgxWWZmMzZON3oyZDRaYTdFQ0hoMS9jZVBQYk13VnArdVIvZnN2Y1RQenUxLy9ReTh6NEx6TWo5ZldOMTcvNW1mOUl3NEFEcG9uQkJSZ0FBMkFBRElDQlpXVWd2d2VWOWdLKytCcms5dzgxMnZSemJYQnZ2RDNSRWsvT2JSSWlURE5ReHdGakdnd1g5dkxVWnVYSGZrckRTTC9lSmlEQzlLWmtjTUNjSENFQ0RJQUJNQUFHd01DU01QQzltVytRdi9yYjF5Q0RaeHF5ZlloeGNPTWJ0Y1FMblBsWm9TbHdOUjJ3d1UxdDVFOGRSdjUxUWlLWERxUXM0VHVWREJ3d0I0c0lCZ05nQUF5QUFUQ3dMQXo4RmRYb2YrbDMvdmhnNVk4L2RKUDhCSGIreGY3bk1adkQ1Y1Q2TDNTT1BzRXBRMzVjWFFjc1c4VjQyMlhqZnMzc0UzT1hEUGx4Y01CY0RDRWNESUFCTUFBR3dNQnlNSEFqRWY3SloraWRKLzZERE9DaGwwZTl6K01OZ1o1amRVUDlQN1hNcVV1SXZpbFUyd0U3Smh2YkxoT0RtOW9EczQ2V2luUkRxUVlPbUpORlJJQUJNQUFHd0FBWVdBb0cxa1dULy9lTXZOeS9MNzBBOXY4YU9BS0U5WTZSZytMbGg1RFFYeFpqNlA1cFNxSzJBN1pLSnJaSVpmbDgzdzRKblpjalpjZ3RLWEVOZUhmbEFPRmdBQXlBQVRBQUJzQkFOUVBTODhqdlRwVjExYVF2cmRad3hSTGsxTnoxNEZqWkpNL0g1V0RkcndSYzhSN2xNdW9EeU1LdVIvVDNTTWpwWUkybGhEUGVveHhSWUFBTWdBRXdBQWJBd0xWaFlNUmIvTThxd00yNmF1NU1DbEc5dTAxNEJ0amhjOEFHTk04dGZjcUJuMFl5YXp0Zzd5OVJwS25QQVJ0TVNlckVnZU5ZQ3NBQmMvQ0RZREFBQnNBQUdBQURTOEdBbU1OZTlrcDBWNDE5YzRjK1pUMVJQbzNYQWN2bXlEczhueFdscFdNSFRDOFpLRk11T2IyQUE5YW5od3RZd0FBWUFBTmdBQXgwdzhBdDF1RGJwdHFQbEVPU1hrNjZNZHlhMWtRaDlUdGdIMFQ1Y1hrK0tyNWpCMnl3VHpnY2p1Q3FqRWNQV0d2UEJ4U0JBVEFBQnNBQUdPZ2ZBMkxxMDJkYmNEMmRISVgwOHkyeGZRcEtGRksvQXpZWVVvYk83ZUJWZE5jT0dLMjJUQjNMQWVDQTJYOGVoSUlCTUFBR3dBQVlXQ1lHanBuZmNXZHV5OUV0Y2xoOHF3dHRDUmNkbGlpZ0ZRNFl6Nms0L3R3T1VNVjI3WURSWExNMFBiTGlnQU5tcFFXQllBQU1nQUV3QUFhV2lvRWg4enUyckRuU3M1WFNQV3Q4YndJVDVUcFZPR0MwejBSNk9iZENWMXE2ZHNBRzJyRzE5eXpDQWJQK09nZ0VBMkFBRElBQk1MQk1ESEN2eERYSmExTzVKSzdCc3I3d2tDaWNGUTdZWUlmeXMyRkZybUk3ZDhEMGRoVlBXR0hBQWJQU2drQXdBQWJBQUJnQUE4dkV3REZ6T3h4RGNvTjNrTU9TVG5xZDVVVGhySExBWnBRZis4Y2FWV3puRGxnMnVXN05SaXNjTUJzckNBTURZQUFNZ0FFd3NGUU1iREszNDlDUkk5cWFORTAzSEJMOUNFNlU2MVRsZ0NuWGhuWDV6VzNBRitXQURaU2gxTDY2QVE2WTdjZEJHQmdBQTJBQURJQ0JaV0tBZi9yWlBoTEdjN2xQcm9Lcmo2d2ZWQ1FLWnBVRHB2ZGlUYTI5WEVxTE5TNGtvMkVic1RKTlUyWEovcGtuT0dBaFpFTUdESUFCTUFBR3dNQjFab0R2aWZBWHpneGNrS2ZRNzNXUWlZSlo1WUJsUFhydnMyVlphZW5lQVJzclMyazZ0K0NBQTJZaEJVRmdBQXlBQVRBQUJwYUtnVFBtQyt3NWM2VDNMazJ0czVXYzZSWWNrU2lIcHNvQnk4YityTHVjS2kzZE8yREt4V0wyYkxiZ2dDMzQ4V2xrN3Y2M0hUVktqOFJnQUF5QUFUQndiekl3WlY3QTNKbjFiTXVxWGFkTUR5SVNsZ2wrVkRwZ20xS09UUUt6b1ZhUk5xZklKbDRLQ3g2Q2ZEK0NrVzZYbEF3R2NNQXNwUFExNkdhU1hxNzFGUnh3Z1FFd0FBYkFRSDhaWUs2QXRUZElJZFlleTN2N200WEJJRkVPVGFVRE5sS0M5ajFRVldUM0RsaTJ3WnB0YmgwY3NENC9hd1ZzeCt5aGNYelJvQ0NKV3pBQUJzQUFHQUFER1FQM2NhZmpSUjgveVVMeVYyTWV6NDhuOCtIOXVrc0V4SUFlc0prU3RBKzdxc2p1SGJCc0h3b2JyWERBK3ZWMGVkSHM4NGRtN2hWQkpCZ0FBMkFBRElDQkVnTnFYZURkU1NsR0J1ZzlRNjFqZG81RUN3OU9sT3RVMlFNMlZvSnBldHNDVWtWMjc0Qmxpd0ZTQ3d3NFlCWlNlaHEwSXA2Wnc1NmlBeXd3QUFiQUFCam9MUVBrWVAyWkEyRzJjY09wUTZJUHdZbHluU29kTUQ1Z0pBL2J5azhWMWIwRGxrMnRzKzF3Q3dlc0Q4OVVHQWJabDdrWEpnd3BNQUFHd0FBWUFBUEVnUFpJRGlra2Z4WkRsTUl4cWUyVzVCVjJjcGNvMTZuU0FWTytEUk8zemR0Uldtcm5OSGdTZnJZYU16MHZFd0lIck14SlgwUDRMaTcyOGV5K0lnWXVNQUFHd0FBWTZBVUQ2NklCWWY5c1BVSU1vUnhpNFVKYnZjQnJCNUZ3Z095b2RNQ293eTlObjdKb2trcXNXME5ZcE10QjRRN1lqaktWcGlkbE5YREF5cHowTmVSWS9KQ0hmWVVIWEdBQURJQUJNTkJYQm02UkorRGFEVDhoZ2R0OXpRTERSU0FqSERCYmZsVldEK3JtdEk0RHRsRTJCZ2VzekVsZlEyVDVtZlFWSG5DQkFUQUFCc0JBWHhuWUovL0t0WkpyU2dLT0xySmVaQ3hSSUNzZE1PMGlXVHZMbEpZRk9HQUVPRTEzeXdUQ0FTdHowdGNROFVQMit6TVJmYVVPdU1BQUdBQUQ5ellEbThycFNGMWIzY3RYZkNiMXB6MG1pdnlaQ0FmTTFtZ3FMaGJxZ0cyVmFZVURWdWFrcHlIOFM2citqZlI2Q2h5d3dBQVlBQU5nNElvWnlCeXdRenVTbVdoaTJEL1hPa2w3c3NXR0pncGtwUU1tNTB4emFkdTJHa3JMQWh5d29US1YycmJDaHdPMjJLZW5nVFc1U0xqUG5jTU5Nb2VrWUFBTWdBRXcwQ0VEbVNkd1lyY3lKbGZCdDErK1BlbmlRaE1Gc3RJQnk0WWcwUU8ydUo5bmVTM0pSUjI3eTV0QjVBd01nQUV3QUFZNllpRHJBZHV6V3pnakI4eTJiTkNlWlBHaE5SeXdxNTJFVDREVGRLUE1GbnJBeXB6ME5HUmRsSTdEbnFJRExEQUFCc0FBR09ndkExUFJndkIvamg2d1l4S3dmVFNuTC9sS0ZNaUlIakJiZHBTV0JReEJFbURyRmxKd3dQcnlYRlhpMkJlUHpMeFNEZ0pnQUF5QUFUQUFCdklNakpUVGthYUgrUWk2VTk1QW10cTZqRWpvcXMva3oxUTZZTmsrWUxZUlZjWEZBaHl3SFUyN3hSZ2NzS3QrbmtMdHkxM3krbHd5UW5NQ09UQUFCc0FBR09pYWdaVTNQL083SDM1SittWEt6bGg3QWhPNzVRc1M2SE16a3lpUWxRNllkaWZUUDdka1YybXgrRVFXWVV1UW5tRzJhNG5NQlJHcGFYcVVDeGMzY01ES25QUXpSSDZJcUxYMXdZV3llZlY1N2gyZ3E2Y0VDTUFBR0FBRE5SaFllZDB6WHZhc0hXcjZUNlVHM1NWa201VE9SYlFEWmh1emt6cXUvbitpY2xYcGdCMVQ5dFAzV1ZDcnlPNGRNT05ia1BNeURqaGdaVTc2R1NJWDFkNXVEczVhTnB1cnJhK2hkNERxWndVcHdRQVlBQU5YeWNES205LzIyRXUwN3lFdVRpU2VwMUdvNnpWZXV5eExNUW4vakxKci9iS1NpdXplQVpQYlIzRnpOcjhYRHRoVmxwVVkyN0p3cUtJVWs5Q1FkWmROUTJpUmw3MER0TWpNd3hZWUFBTmdvRjBHdmsyN0hka0ZlUmxERmJUaE1LbGRGdHVrS1VlYWYxdHc5cFNKQnovZUlaOEx2dkhUNmVXRHozL3hjNzdtamE5NHplTVBQUHJXMTcvMTBRY2VmK1RWcjN6czRXYy85THlkOU9OeXd1b21VUllxZThEV2xXQnEvZUNqaWlScWJKYThZY0ZEa05rbnptMnN3Z0h6c3R5anlKRjRZbzZhSVBLVnpTWjZhNmZ0SGFEYU9VRkNNQUFHd01DVk01RHRQcXJkajJ6dTBUdGttTk4xbVZHYXZ3ek9oekhBUm9uVmVTOUF4enNMYVlxM0U0dU9SQWs1YzBGcHBscWJUWTJLN040QmsvdDNjbk8yUFR6aGdOSFAxZmR6d245QzI1YSt3Y0M5WlROWVM0dUN2UVBVWXQ2Z0NneUFBVEN3YUFiV2VUTlJQQWpFeXFhSU9hSDc0bmxFQ1cyejFvdkM4djc5S0VucEhPTEVUVXVwOGdHSEZxT0pFcWwwd0VqUStpbklnZExTdlFPbXU4cHNuNEljd0FHei9NUjlER3JoUTBUcjZwbkxuYTR5cjcwRGRKVmt3RFlZQUFOZ29DRUQwc1hLVmZHR0EzSS9qLzVhcHdtZDJEWnIzWjVLT1JCNWcrTE9OdU9wcUdQSGtzNE1zcmxIaVJLb2NzRGt0Z0ZjMkRybFRXbkpMTng4eGxjOGIrZnl1Ui83blpNaVN1dTk5cXQycmRGWjRJV3laUDhDcCtMUEdKMzg5Ly9zb1JlbUQzN1N6LzVBcGdKWFY4OUFDeDhpMnRSUFFuWlI5UlIzbXZIZUFlbzB0MUFPQnNBQUdPaVdnU1NyMi9XVjBicXYvTkFyanR3QWRpakp0bHVtRUhOQlNjcm50WUtvNWJhY0tCOXlia21US0pHcXBrdHVHOENGdHl4YWlqMWdONzlWcVdXbmp6bTFKU2lFQlR0Z00xSnM5VWhYWmF6K2lYNDFheFNmK09jRms3aTlRZ1phK0JCUlFrK0NjZFkvL0ZWa3JYZUFyb0lFMkFRRFlBQU10TVNBOXFHTVNqNTBRREZicjdjWGpPYllzRk80dFBvOU9jVlpKMVVoS2QyZTVzVGxUYUlpcXh5d0R5SWxxZFVUVkxFSFV1bC95UEYyK2ZNV3U0V2dZQWRzbjNCWU8rSldaYXhxaDI5K0V3bUw4K2VjRm96aTlzb1lXQmUveUhrVCs3bG5UUDNRb1dXemlWMW4ydDRCY2lKRkJCZ0FBMkNnL3d4c3FvcmRQTjBPaEsyM3FVakQyeG5sUUpqbTZEcWdiU0ZSeDlucVl5VksyQnBwNVBTQ2xOcDNsVld4MGdIN1RaS2w4MzgvTnpSWkwwTWRzTXpKM0xEcFVmeEpCK3pwQ2RsWDV6dmZZa3VEc0N0Z1FCYXNlUlBMVWtYK0p3NHRtMDNzT3RQMkRwQVRLU0xBQUJnQUEvMW40Q3hmdjR1NzNVRFkyWVQ2ZVdDS3dTQnoya3FHN1k1UFR2T3NsQ2dYOENrNVlYV1RLSkVxQjJ4RXFteUxEd2U1SWNodko5SHMvTlRFWnRzSUMzWEFQbGpydEdwY2xkSENBWHZhanBiVkYvL09NSW5McTJPZ2pROFJOU21ibmVTOGQ0QTZ5U1dVZ2dFd0FBWVd3OERLaDc3cHNXZXpXZHptSVh0NXF1M0xhUzRzWlpWdlk2cjZvMWUvOGsxditzcG5QMlJ4SGlhbW5QWDZ4dSs4NmRuUE02RWExeS82MkcrMnBrbVVUQVhJck9mcDNLcEdhZUhjL0phOHZuek9HeDk1NVVlcjhQVEp1VFdaRGd4MXdDNUlvWDFWNktxTTVnN1kweFdGbi80MXIzajFUMm82djE1YnhNVVZNdERHaDRpYWxNMU9zdDQ3UUoza0VrckJBQmdBQXd0bDRNYUg2eFk4Mndhc0NzSFk3eXRVSkgvZE03NmMwcXR6b09OMzgrM0RRc0wwenRlOXhXa3RVY0lWRHBpZUF1YjRySkxTd2pEK2lyaTgrODF6WWZLUGFCclduemtSaUloUUIyeGZHVXIzclBwV1pUUnp3RzRPeGVVWC9iQ1FXL2srK2dFUHJla1F1RmdHNUpaWnQ5c3dXcXRzdG1IWXBhTjNnRnhBRVE0R3dBQVl1QllNWlB0L3B2TkF3SnZrSzJ3SEppaUsvVElwa09kZ05UZStNWmZ3anZLRml1cmxmYUprS3h5d01hbmN0YXRSMFFkcUVQV1RKMXJzZjFWUmYwZUgyQzRDSGJEN0NZWURidWFBM2VLU2Q3NUwyN3AvWHlhOWM2U0RjSEZsREJ5TEgrT2tIZnMxeW1ZN2hsMWFlZ2ZJQlJUaFlBQU1nSUhyd01CUXR0L2hBNHJab04xaHpmeGxrOGlFYmZ1Z20xVzM4RDRVNENmOUhrZWl4QndlalZKL1kwZUpYYzZ0QnZVY3NKVWhGL3hpVStqL1VFa1B6TURpZGFBRDlxTktWL3I1UlFYeWZsWEd2MmZ3Ky96aXJwbjFHL3NVWjArSzBBVXlNQksveFdsTEZvZnlsdzB2bXkzWmRhcnBIU0FuVWtTQUFUQUFCdnJQd0pRcWVibkNyaHB3TnA5K1hpMXNsVkRlQkJuMnUwZzVEVGQwQzVEK1dZWDFSS24zYTM4SGdmanNuSjNzUnNVZmlGNjdMOHZDK2RVdnljaTdrM3h3N2k3TUFWdEpsSjFMaHk1eXdHN3VNTUc3cHprVE4xWGlMOG1GNHVZcUdCQS9SYU1QRVptb3ArekhGa2RvMlRRVGQzRTlWWGpTdmdEcUlwUFFDUWJBQUJoWUVBTWpxbE1EdG9NUWtENkFFdFN1aE05SWd6cWZobWRWTzB4ZXI0ZnJTNVJ5cndNbSs3V1lwTXZ4b1I2d2IrYmFQcStJYzhSRDAvUnppK0hHZlpnREp2cTF1Q3FYSDBnTzJKakpYSjRiK3ZtbFdrRjVlVm9JeCsyaUdXamhRMFFtNUJIN3RjVVJXamJOeEYxY2p4U2V0QytBdXNna2RJSUJNQUFHRnNUQVB0V3A3d3MwdUI2Ym9LVDNGbWxRNTcyU2hETkFqMzhXblpCU2lrUXA5enBnMnArejdtVEJkU290WE5zVDg2SVJtcm0xVm96STdvTWNNTjBCZG1lU3BjeGRLUWZzRG9mekNia1lmalBtd1k1dktaV0VFZEFkQTNLU2xIMURreHBXbzh0bURSdFJTWG9IS0FvOWhNRUFHQUFEL1dKZ0tOcHU5bTgzRUZkQ0NRNENFNVRFTmttRE9vZTZmbHpSU0taNWIwbHBNU0JSeW4wTzJIMDdKRFF2SnFkN0pjQlBoeFNXbmRYVUxjOUt5Q0FIN0VQSXlrc3oxZm1yVlpKSVU0c3htc2wybUUrRXUwVXpJSHVIUTB0U0pib2gvZXF0YWF3MDZSZm9IU0EvWE1TQ0FUQUFCbnJOQU5YeGFhQS9wYitkYVAxbVlWQld1Y21adG10MUtaeDZMbVM2VTZjQVJTVEtnTWNCVzlrbkVPNjhrNFM5ZjJsRmVYQ0haTFYwRG5IQS9vQ011QWQxRFFkc3JXUmpNSGluMUdEeHpTekNDT3FNZ1hYeE81eTNwWitlaTlDeTJaWmRwNTdlQVhJaVJRUVlBQU5nb1BjTTZERzk5Q2dNcTN6Slp6VnhkU2VVUXlHZktITkhicGdrSy9TWVNjc3lYY0FVbEVUcTl1MFdPMUlpNlFzY1NGa3dpYVQyR1ZhcUM4eTlrRFBBQWRPYjRGL2FmQ3NKTFhQQXJCUE9xQXVzdGFiZlRRaGlQQXhzaXNkbDdwR0lpWW91bXpISzY4ajJEbENkVENBTkdBQURZS0FuREdSZjFwNkhJYnBGTHNsQm1IeFppaStqZklxbVR3bHRic2VqbEZwNks0ZWw4RkpBb25BNmU4QnUwRmFxM3Qzc2xSYVh2MG4wT1hOUTdZRDk2eDJ5NGRuTlBuUEFUa3M1NVFGblVvZjFROTdXQkFqc2dBSHBvQVI4V3l2TU5qMWNhZkFXZldGNmEwdjFEbER0bkNBaEdBQURZT0RxR2RDYlNqZ2RsVHhHR25STDY0OUE4bTNBL25Rd0pMZURuWGZ6Tm54M0FtK0k3VVRwZCtYclQ0WktJUFYwUEJrOVlFZDJWRE9weGRrZFdPV0FyZnduZ3VIcmh4dG9COHpSOTBjRHc2ZDJsQWhkQ0FOdGZJaklBQnBiTm8yazNWejJEbEEzMllSV01BQUd3TUJDR05DYm9ycm5IK1Z3NkUvM09GMk9uTGp0aGpzVDd4dXNhOGZEMWJ0a1N6c1FiVnlJN1VUcHR6dGdQL1kvWitZUHJZWlVJSW01QmhrVmY1ZHpoeEsvQTNianR3bG14VXc0N1lDZE8reHNTcUNPZlZ3ZGlSRGNMZ055Zkh5N0xhV3haYk10dTA0OXZRUGtSSW9JTUFBR3dFRC9HZEF0ZStEbzFUcDVKTTVCdDhvOG56RVZXd005bDR6ZFBWV1pSZ3VJbC9BOWZldStTQlRRdTYvUEgyOTQ4d052eTc1aHpZUiswYTJEeFNndDZaNUQ2b1lTMkhERWF3ZnNTL0l3WHYvVzF6N3p1eithdExQelUzT0hCaEZNUDVQamk1V0R3YkZVMWRyd2x3OE00aHdNeUIvaHhCRWJIVXcvT3VzdjdzZlJPMEQ5b0FVb3dBQVlBQU8xR0Rnakh5QnNMd2c5QWhuWVlXYkRkSXVaUEZIZlZsVFc1elk1YTVqWWFlblVHcFVQVENoai92UGw5K1NURmU5VWFtY1AxMkFxSlZ3TEVMVUQ1b2VSL3QxNTBYTHVucG8rWncrWDNJSEt1bGRHVGhGdU9tUmdKSDdrMDdZc1JKYk50c3k2OWZRT2tCc3FZc0FBR0FBRHZXZUFlMFBpMkFxQ1N1MjhzMGNvUU1zbXM3YzJ5RlpVc2R2RGdHUlNoSS95MkVjVkN5b1NKbGg5M0szcXlGTXEzSDBRNzFRU2s0SjlkUnZvZ1AwOWUyb2R1cXFzT09HU1o5emFKcURhTkM2Q0dVajRyeFF5UVRGTVkyVFpERlBhUktwM2dKcGtCbW5CQUJnQUExZk1BUGVHeEJFMmNMS3VwSU44SUVmV3VJcjVZTEN2VlBGVG1QZkg5ZkdSUzlkOHJKeTloT3V0T3Y0bmhzTi9LQTJPdWU4c0xVMU0zckRyQ1hMQTdsWjB3dzMwSlB3anV4VVdxaHBIakVFNkdlbzhRaTRTYk5BM1hFQVlXVFlMcVR1NDdSMmdEdklJbFdBQURJQ0JSVEdnWFJSbjM0cUpoR1k4cFo5bWhzWmQ4MmFLOXhLY2FkTnB4S2ZsVmxtcTJ5RUdFME85NC9Jei9rdTFJcFhVN1lBTmRxU0lvNDhzd0FHNy9McEpKUTZlYlg2NEhUQ2FVeGYwTzFiYWcwQU5CbHIrRUpHZWY4ajZpL3R4eUdlUS9lOExvSDdRQWhSZ0FBeUFnVG9NUk83c1ErN0VuWGtkWXpJTjd6TGlzKzdsa2pGWnA0ZjMyM0MzYlNQRWVDSTF1LzkvNFQ4UFVhUFNleHl3cVJSeDdDWkxqRGx4M1AzcTB3QWMxUTRZRFE1dkIyaURTQ2NNeUI5cHR5M2RrV1d6TGJOdVBiMEQ1SWFLR0RBQUJzQkE3eG1nQWJUQW1TdksyV2pTQVRiZ2E5bDVkOUY5cGs4eUNXVnF4bElkaGdnbnB2ckM5WVBQLzZyZkNMU29Vbm9jc0dNbGNtNUY1WFBBTHAvN2hmLzByMXRUbFFLckhURHFuQXdhbnkzcFIwQUxES3lMSjhIK0hOUlFIMWsyYTFpSVROSTdRSkg0SVE0R3dBQVk2Qk1EZW1lZm9KMGdhTHZQSmgxZ1lqcVRXSEs1b3p3WGZqb0pKV1dmQ1U5Q2hCT3VsaDhISWRKT0dhbkROMFpLTHRhMlZRZkZwczJtQmxVN1lJTkVRblgweEZuQkliQlZCamJGTHpCdlMyZGMyV3pMcWtkUDd3QjVzQ0lLRElBQk1OQjNCcWhoRDl0cWFDemIrRVlkWUdMdTF4Ym5aYVMwOGRQdFVLSjIwalRNeFVoSWU5Y09HSTM5MmJ1ZUZ1ZUFUVldHejBPcGhGeTdETWgxdmM2ZDJxS054WlhOYVBYeENYb0hLRDRMU0FFR3dBQVk2QTBEWitTbWhHd0RScU5jZCtkTjhOOWlKays0Z2d1eXpjNTI3NlZzaGtNSWErSVMwdDYxQTBaZnRiUnZQN0E0QjJ5c01yeFZaZzBoaTJDZzVROFJaYXRVUXNybUlqSVlWVmtzQWhCc2dBRXdBQWF1TVFQY0d4SkhTTE5OVzE1dE5NcndKck8zeGpYb3J4cXhBTHYzVXJiREc3a3daeTFoa3VMbzJnSFRHNXFkbHVFT0JvdHp3TWlmRGZsT2t3MHB3aG95MFBLSGlHaGprWmhOV2hybW9DSjVWR1ZSb1F2UllBQU1nSUY3blFIdURZbmpKSUNKb1JRTm1pN21Wc2VWekhrMGRSMEpyVWZ1QkdZTWQ5ckM5aHBOaEZyMnIyc0hqUGFoc005alc1d0RSdnRRTlB4NVRMWnhIY1BBc1hqaVFncFNtTmFvc2htbXNwbFU3d0ExeXc1U2d3RXdBQWF1bEFIeVVrSjI5cUVlcThOR2lHa2JNS1lrMGRZRHQ1YVErN0J1QjluWHlqdDN3S2hkc3VKYW5BTkdVNlREcHNnRmNRaWhHQVpHNG5FK2pVbmlsZFdsWTgwcnRyakkzZ0ZhWE5aaENReUFBVERRTmdOUk8vdE1aUVhzMkhFMEZCcHRBOGJrWjdwR0QrM1dFdCtjM2dzeWxaRHl6aDJ3a2JKa0hmdGJuQVAyd1pUaDB5QitJTlEyQXduL0FVTEgwcXVOUjVYTmFuWE5KWG9IcUhtV29BRU1nQUV3Y0dVTXhPenNvMWI3WFo0MlE4czdhcFFQdDhwYkxIVUU3dEl3WStMblFRQVNwYmo3SVVpT2lSL1dMQ3pPQWFNOVFocG1PSWhjQ0pVWmtQNko2NlBzWmZtcWtKaXlXYVdybGZqZUFXb2xWMUFDQnNBQUdMZ2FCbWpZU214Tlh3RmhLcnlNOUtVVllsWFIzT3RTeTdwb0F3ZXVPSERnYkorSlRxcE1pUGlFYStWSDV6MWdaOUtPL1J2aGkzUEFkQWZGYmhBL0VHcVpBZmswaDAxUURERWRVelpEOURXVzZSMmd4am1DQWpBQUJzREExVEdnKzZDcXh4V1Z0eFMyQjRRblI5eGQyWkx4dEsyRmNHREMrclYyZ2wyMVJMbEYzVHRnbWtSYnJoZm5nT2xQQjk2MjRVQlkxd3pJeDZBOTcxYy9WdFZscyt1c1NmMjlBN1NZYk1NS0dBQURZS0FUQnM3SVM2bmVhbWdxUlErYjRyakY5SndvSlp0a25wMkRXaTdleXhQb0FpYWsrNkFSWXFYRjh5a2lzYlcvRUR1MVdMb0NCOHc2RjgwQ0RVR3RNckF1bm9IejFuUkdsTTNXYkhvVjlRNlFGeTBpd1FBWUFBUDlab0I3UStMWXFzS3BPc0ErcTBxdU1wNDdYV3RLYWl5TmkvOUJiZ09maGhLMkRWaTJ4TEp6QjR6MmY3Qk9UbHVnQTdhajJBd2txUEtYZ2tBVUEvekJWaHVzUktWekNZZVhUWmVHbHNON0I2amwvRUVkR0FBRFlHQ1JETWhHZzdVYkoxVldwN3gxU2U5TXF1UXE0N21hdVpMUzNna0xDK3JZNHROUXFqdnJoUGFFaVlxamN3ZE01OEptU1VkYXAraFhza1VDcXlvelJ4UmdPU2RLcHBrbGkySUVCVERROW9lSUJ1RmxNd0JkR3lLOUE5UkdwcUFERElBQk1IQkZES2dtTyt1VGN1RlFIV0FicnZqZ2NENklxSmZxNjNWVkhNYzhRQWZ2Yk5vT2tHTWlDZGZKRDV0YkZLYUNTMGtkdm85eFo1dmRiMWpVWG9FRDlvUUZCb0s2WmtBdVF2VU5WVWNpVUU5ZWRkbU0xRnRidkhlQWF1Y0VDY0VBR0FBRFY4NUF0aGY5dkFMTHZxaDlXK2hiNFQ2WDNxdGRmOFdIYXorc2dNQ2p6NWpjU1lBY0UwbTRUbjUwN29ESlQ5QXdTMXNXWkF0MHdJWTh0K3pRL3EwRkRvSzZZcUR0RHhHRmw4MnVjbFRRMnp0QUJYeTRCUU5nQUF4Y0p3YjAzcDFWYmZZSHlhWjlyWG5tK0NCaXRxeHJLdldLLzlzQnltOHh5VUFRQ2FudTNBSFR5L092MkFHaklhS3FIek9BWjRoRU0zQXNucmVUNkhTdUJNRmwwNldnN2ZEZUFXbzdnOUFIQnNBQUdGZ2dBN3J2UnZkSk9ZenZpOWJsVXh5eE1jR3JURk0yaSt1TXZDUjJ6dHd5dDc1TkpqZDNSNXN4Q2FudTNBRlQzcWw5Y0hTQlBXRHlSd3JlcDhNa0M5ZU5HUmlKNSsyMHNSNVNFRncyS1VIWDU5NEI2anJEMEE4R3dBQVk2SkFCN2cySm84TDVrUzdHRS9NV29IQ1hLK3NwMHBVNkM3MGJvSjJKaGZidkpFeFdISjA3WUdwK1hKcmV0dVJnZ1E3WVZHVTR0Y0JBVU5jTTdIRDJReC9PQURDaFpUTkFWVHNpdlFQVVRyYWdCUXlBQVRCd0pReU1xY25PK3FTc09QYUZYRE5QUmltK3hWU2RhQ1AzRVFCK1B0WEJyZ3MrZzcrcXM0N1NKbHdsUDVyQmxqcThrL0RoZ0JIbjkvQlp6cEJxNzBORWc3RjY4b3orNHF1bHQzZUFycFlPV0FjRFlBQU1OR0pnUkpYOGxsZU43QUNyNkNYemFzZ2lONW5KdGV4Mmh4Q3djK2FYWmZINUt6NkRQeFJHUXByaGdPVkp4RjBYREVndnZMMFBFUTFHOVB6NnkyWVhlYkhyN0IwZ08weUVnZ0V3QUFhdUJRTkRxdVQ5dm8vb0FHdjZFVzVGQ0xjNHo4amhIV0owVkhURHNVUVIyNEFORWxMYnVRT0dPV0RaNzNuUFhxMkt4MjIzdmZ3UDZmbjFsODMyREZacDZoMmdLc0NJQndOZ0FBejBtQUdxNDgwK3FUSmM2V0M4dEJ4Ukl5UzNEUmhMZjZFaHBHbjErQTF2NWJZQ3JTYWtlWEVPbUEzYUF1ZUE3YXNjdHpnUktaQnJpQTNXQmZubjdURkJqNisvYkxabnIxSlQ3d0JWSW9ZQUdBQURZS0MzREFUdTdNTEN2VlFBQUNBQVNVUkJWQ01hOXRDcFZ4V1p6VzBEeG1SMTd4R3IzcXNkaHpNbWRWSmhnYUlUYWpBVzU0RHRrbTNqZkFVT1dNaHFCZ01oTHR0Z1lGTThibTFva2pvQ3kyWjdCcXMwOVE1UUZXREVnd0V3QUFaNnpFRFl6ajdTUjJycDNUNi9EZGhnd0h2RTlIRlV4ZFV0SnJwV0phVGlFMUo3RUpqQUxxYTArSFk0MS91QTdWbFVMTkFCa3o1QTRFZWRMRkFSVkorQjFqOUVGRlkyNndPT1R0azdRTkU1UUFJd0FBYkFRSDhZMEp0QWVMdTNSTHR1Y1VEdWYrQ0JqNGpPeXlwemFISnp2WWJrSjdIelJwVTZEbVZlSmFUaUUxTGN1UU9tZlN5YkpSM1o3Q3NDbkRkK0hIbHlud2lKTkcxbXlXTUFVVTRHV3Y4UVVWalpkT0pwUDZKM2dOclBJalNDQVRBQUJoYkdBTFhxM3BXRm9uL25jbElHeFZKN0hiZHlDaFp5eHB5RUxUTm1wcndHZnFwY1E4Wmtxc2NwbGZhRWErU0h6UzB5RWZpdnBRN3ZOaFQ4QTVYaVdMT29XcUFEdHFOZ2hLNFR0YUJGVUUwR3BIdXlYVE8xSlZsUTJiU2s2eXlvZDRBNnl5a1Vnd0V3QUFhNloyQ3NXdXg4bjFUQjdpWVhzczNBdndpWk5sOVFOcmpGbEoyWWdkcDdZUkZWL2x6TU5tQ0RoQ2tVUitjT21HNmFKbWJHMVBVQ0hUREtjS1VmYTRHSm9HWU1IQXZ5YzA5Mk00VmoralZ6L2NYTmREWkszVHRBalhLRHhHQUFESUNCcTJWZ1JKWDhsaHVINkFCN3doYlBhbVRMd0tSTjBnamJaQ2JYalB1Qm5sckNzWmdSbHV1WWJjQVc2SURKeHRjQmYzRU8yQTNPSUQ5dVc2aERVTGNNakFUenArMFprUXFaVmsvWmJNOWFnS2JlQVFyQURCRXdBQWJBUUY4WkdMTDZYUnduYm9UY1k4cjNXWkhzcmNKc0xncjNucm0ydVNtaDNRWWVjMjdHbEsrNU14amNJWkJ3aGZ3NEtDdUtDSkU2dks3bVdNbFkzZFRGT1dCNm1kcEdSUFlnMmc0RE8vd1pDQjRlRDdBNVZBK1Z2ZXdGS0doYnBIZUEyczRnOUlFQk1BQUdGc2dBMWZINVBxa2NBTkVCWnQrZ2E3OUdYMHR4R3pCbVMzaDRDa25GMi80cUU2c1F5Y0FubEx2T0hiQ1pzdlNYbWZIc2FuRU9tSndIenJDY1o5Wnh0UmdHcFBOckx5ZjFFTkRUNnltYjlSVFhUZFU3UUhVemduUmdBQXlBZ2F0blFIZVo1UHVrY3NDRWU3U1dDNktiSkUxMzZUcjBYTndHaktVYjY1cTlja2p6akltZWhKcGk4T1J4RUpyQ0txZVUrQVpicDByR092ZHFjUTZZL2lUbHhKb1JCSGJJZ09RK3VIZTJHa2xJMmF6VzBxSkU3d0MxbURlb0FnTmdBQXdzbWdFOS9jbzlkQ0k2d0Q3WERveTVIY0hlRUduZytncUw5TFNId3FLc2czaVVkaUJtOEs5bHQvNnJoT2tUUitjT1dLSU1iZGtBNmV3MTJ4eUNkLzd4NDhobVE0YVJKZmV2NlU2TG1HWU15SjlubzVrU00zVkEyVFRGdTcvdUhhRHVzd3dMWUFBTWdJSE9HQWpZMllkM2dOMlpXQkh3MGNSRGE0d25rRGRVaFg0Q1BYTEdvdEtKSjYwY3JaeDdKWXpJaE92alIrY09tRFRqWUlQY29vYTdjd1U0WUNUUzVrQ1l3U2N1UFF5c2kyZmczQ01SR1JWUU5pTTFOaFR2SGFDRytVRnlNQUFHd01CVk1rQXRkckZQS3NNa09zQmVtdDJiVjN3MDBkTWZZNHBtMTJjczBWWjJLNjVFMjZYKytaMGxKaFRldlpPUVhyL09BcGpTcmRMaUdZTFVnelB6VW1JV3NEZ0hiS3lnRmh4Y0d5aUV0Y3pBcHVDK1JhWFZaYk5GWXlHcWVnY29CRFJrd0FBWUFBTTlaWUJhN0dLZlZBYVh0eXRQWnJlNUsvNkZva2t1Sk9EbUZrdDBVcENic2pBNnRndHh1ZHVvYmNBV3R3MEZEYzdZaVZxY0F6WlNKTzdsU01QTkFoaG8vVU5FZ3pHVmlMNjQwNzBEdElDZkZTYkFBQmdBQTEweE1LSkt2dGduUlFiRnNFUFJYNkpJdm9NcVhRZWZ1VWUzVnBBK0poanNiRjFJU1BKUjI0QXR6Z0VqRit1OWhETjNwdGp1aHlBVHhlTnB6ajV1RnNBQWZ6SXJsNUJFNFJnSmpleWZxMnhHYVd0QnVIZUFXc2dUVklBQk1BQUdyb3FCSVZYeUxoK0xDemhuRkoybDZkMW81RHRNNDd5UVNveHpLaWhlalZ3d3ZFTWdVU283bndQR2lCREhSaUZmOG5aaERoanZIK1JIeFVJR0swZ0VObU5BVHBEYWJxWWtsM29vZmt2MnoxVTJjOUlMdU9rZG9BWGtHU2JBQUJnQUF4MHhJTWROZUVWZjdKTlNCa1d6NG9nYkRFYnUwVWtuWU1zMllJUEJmUndDSGFmT3RJUEJLaFBhOHNUbm94SlNlWkFQajd4VFdqeHp3RVpLWkdMVnZEQUhqRVpDclp0aFdLRWhzQzBHanNVajBPeEJ5MkdwTEpzNTZRWGM5QTdRQXZJTUUyQUFESUNCcmhqUWs4ZExmVkxLNHBBMUs0NHRLSmhFNHVrZGMwRzJiQVBHUkhtM0dCMTdycVFzbkhjMW5Yamk4MUVKcVd6V0xpb3RIZ2RNd2JkUEFWdmNKSHo2cU9aZW5nYmNMWUNCa1hoS1R0dXpWRmsyMnpNVnBxbDNnTUpnUXdvTWdBRXdjUFVNckh6L1l3L3RQUGppbjVoblVLakx4TFd5a0hlQTNabGs4dmtyL2draGoxZVNGNlk3eXpaZ0xPcVdhTDdrUDk4UUk1ZGJJMVdWNTRTMGR1eUFVUWVlQS9uQ2VzRFdWWDdubGN4QW9HMEdoQThldmtDM1lMNUcyWlFhL3MxUHZ1VHl4VDk3V2xEWC9MWWVvUC90bzFrRjg1MHU2OS8zOEV2U0I3L3dPK2V1ZUlTREFUQUFCcGFUZ1J0dkozZmt6ai9XT1pRVFYxaXovWlFPeWwwTVdkUkxjeUhtRGQvN08zcTBpL2ZTbEIyVkN4WktoM1BLR2JPOXlZVG1KZ2J2ZFVJcVczSEEzS3NEeU1NNnQ2T2g2SlltNFR1c01Oc3F2MjZnZG53SWJjNkE3Qjd5UGJvZUc3WEtKdGQzLzAvTEovenlKenphYTBUVkEwUm83djZ1emVUM0RWVnB2UE5QYk5FSUF3TmdBQXdzS3dOL1F0VWZyd1gvRjhxbDluc0tXOU9yZU82Zk9ZYlZ1TVFaaTc1TnFrTFBQTkZXU2ZpRFdDZ2RsNlhZTElESlJQUXlKS1R5SU5OUTQwcHB1Wnk3MHE1TENkZmM5NVlkc005M3dhQ091QTJYQU1JN1k2REpoNGhxbFUyZWsvc1M5V2ltNlNlMm1iTjZnRzd3dHlONWZHMEp6Y3EzVVJ3N2YvSzhGSThBTUFBR3dNQ3lNdkRmR05VZnUvd0VsYzkxQ2k3M1NYR0pJWXQyK3k0L3RzT2lkMk1adThVU25aUVMwZm85RnVrYlk0emJCb3g2aEh5WktDR3hCQWhRN0Y4WnRoSk9wSVNkeE5ZM1luWDBWbVoyNXBZOElLaGJCbGJGSTdCUngwaTlzc2tzR2Y1WG1uNVpwZW5mZnQ0WFdydW1TZ2xyQWhySlVpRCsvMkpCNmMxOUk1SjF1TThMOGJnRkEyQUFEQ3dyQTkrZXEvN1l6Ym5NNlpUQ3QydzUvMzBXZS9lUjh2SHlsNy95c1ljZjR1NVhtdTdaRXZyQ05sbWl0YkxBa0N0VHgyNDVXb1h3R2Z6MnpqcHJrb1EwSGxpalF3TkppMnUrRzMwQzI1SXRZYUxsSGpEbnh3ZW1FbWdFUWFFTVFLNktnWFhCdmVzSjhLV3VWemFaeHBXOFUzUG9NOExpUmh6aGVZVVFqNjRKeU54S0pyM01Hekk2eHdSUERRZmpBeklCRVRBQUJzQkFQeGdvVmFtMFUxUWlxME43NTg3S2tHSTk1OFBZSEhLL2JWNU90RzdZZUc4NVdvWEViUVBXZGcrWWEvQnpMTEU3SndDMTdZQnQyZm1oVldxSDltaUVkc2tBZjYrb3NTdXh4ZDBKS3BzOEs5OHJIenY2Nyt3WWxkbitKU0ZYSWNSRjYxVVdnMEp0a1p1NXNESWxrUHI4V1JJVi9vTUJNQUFHbHBzQlhhVSsrYW9mZU1QM2Y3bW9CRi9Lcyt6ZjJZZDNnRlVlc2UvOGZCRFJOc25yQXd4TDdsWmlsVWs1M0EvYlQ1aVEwaE5iYkhBWWFYRjA5NjF3bjVJZGV5NkYyZ0Z6Wjh5VjFBem5tUmRIcm5ITEpON3BqYzNrY05VK0E3SWtPWDRZbjdtYVpaT3A1TDNCYk0vZFYvMzZHNVNPRFo4ZG1oOVlXVjdyQWhJUCtaTWY4YTVmVFFTdTFFUnpTd1o5NnF2ZThycmZHY3ByOTNpK0x4ZUlBd05nQUF4Y0x3Ym9UZm55NXlUdWY4R3J3TXNKdTZGYTJkb25WWGlsVmZWbThjVFZ4Qnk4MmJENUlYcERERzVnN3RKNHhpSWpuQ25sR1VXbHNaam1rTVJoNytQaVN4WFk0ZDdCL3dPa2dEM2pGbnVPSU8yQXBZZFdpYUUwczJ1TlJHQ25ERWh2eURWRzdUWmRzMnh5aFZQK2MvLzlPYi9jRkwrODEvMGJDNUhxMTVmYWdEaUc5M0EwcWxLNXc2L2w4YStFYmJVMjhzWlBTeVIzSmhTTk14Z0FBMkJnV1JuNEExWDFYaDVTRHY5M0h2SnA3STRtTDFuN3BJSTZ3S0kvQmNtWE85b21LV1dkY1V4QUl5WEVkTDdGSXRmb3B2ck1wT1d4VVMzcmtTQXQ5aWswNUtpNkhSL3RPYm1XU1hwc0cxRmFqZjF6bWVyM2N2dUJoaXBjdHN5QWRNSzNZN1hXTFp2TURpOUk2UXVrUWRYRmV1ZzJUNzIwcVh0NFh5U3VEWWhYSlplblFzZVlJMHV6THJDbmk5dW5KaUtTZGJ0elY0MGQ3djJkbFNCT1lBQU1nSUZyenNEVGQyUjlaeTVubkxFZzNsRDd4c1pXRXBYT2UzSk5pM0tTeG51RDNtZUwzVGZzYk5rRWVCaXZ1K2V1eUZJNDN5aFdIazZGcFRTMkFLbmpTWGF5N2JCVjdmZ2NLeFF4TzJoWWNLeEtOWnlvODNKMHRSOVlUb09RdGhpUVAvRkJwTHE2WlpPYjJXU1BBWFVscTA0bmozTWxuU0NXeFBieWs2R3VEMmpNZFBOM09uYW8xN3IzeUR2bGNMMW5ybTRIQThKeXBFTndBUWJBQUJoWVJnYm9mVlB2UE1FemVXT0hWWmQ3ZzhFRk80bkRVaTIvZytLOForK3doNDFQM2xKdDJ5TEdoaDNuVUE2VGlYRDVWRXZBRW5tYUpodVdRcGhFdGpkbDU3TG5jeU9SMFJ1RlJNWXRUeWlQVXlNMCtuSlY2SGlTNThyaUNQNkl0TkNza3kwYUV4SklCa2FDL1VrY0hiWExKak1qbm0zdHdzamYzbE0wK09vVmNkaEgwUlh1Qm9CWWphSUhIWldwTmFsVlBKaFBUSlFKZmhwTGdXYUYwdENIU3pBQUJzQkFMeG1nT1IzNUpwdDdWeXhrWGRhRXR2M3N3enJBVW05OWJpTmt4a3llMkNMZW43Q3dzOHVMaU53R2JLeFYzcDNiVElhR1NUVVQzb2hSbjBPV2RGM0cwdnQrRnFHdmFIVWlFM3lwRHF4eElSMnd2eEI5SHlVS2FUcmZRUTNGU05LWUFlWi9STDBiQ0lOMXl5WlBmSXZaeXdieE5ybDUyK3NCWlV3K08wd2tYdzlRdERyWEI4VDlRZjFSakgyT0pVM2xoc0gzNzdETHl5UFRFbldCblpxQnVBWURZQUFNTEJrRGNuSXdheHNtdVl5SktTR1R3WlRYay96WXpzWHlHKzZpQlJ5V3JyT1NxbHdBcjV6WGNpSHFobXBsWVhSaWs1QUx2OEl0L3FHQi94UHRDc05DaFI3bVlRM1p4YWNVa3Z4WFpjU2FKeUc3TWxJaTdIVEhMVmJRYTdtVmplakJnTTgzS3Z5ZUExcm9IODZPeFFDQzZqSlE2ME5FdGNzbVE4bjk3Y3VKaGp0bHQrelkwZ0hGaTdHSVovOThEMGdEUU1kTTlTRVpYWmZHNU12WkxYNnpSMUh5UEpJQ241MFB4UjBZQUFOZ1lLa1kySlJWWGJFR0hQQUtjM2VRcU5oUzlDQ3dBeXg3NncxbGJZZVpuRnVGQ1FzL24xZ2xCcndQeWpxQnJDeit4ei8wTTZiQzlOTmY5UmE3MlhMU1VvaFF0RDBRNWd1RGtEUnA1bjhvSlpJQksyOSsrOURFY2ZreEgvSGpEdEhLNEZXdWlHL2h3WC9VUWsvR2Iwa2pkMDRydFVDZ0F3YkVqUGpRUjVQczg1K1JIM3NVb003SExNeFhOcmtZbHpFK1NUVml0K3dvUEJTRzNwR0laLy9lYXdRV0x4c0EyamRYQVhOdzdCQzd6WWpWelVXdlQvVjJZNzFJOFJmQVBSZ0FBMHZFd0kvSXFyQThjc1pmZHY4MFczbDRYc3l6T1NDb2RGaFB0NHNKSys3NXZIaFJNWmZsUm9ZQmg5cFZKckpWVGxrSW9YYkUwSmRkSGhhRVEyNUY2alVteVpxWmZDZldmVU9wMlRZQXFhZmRTSkg4LytpaFcyYWQ1MTcwWUlqbS9oTk41SDlOYVQ4d0EzRzlNQWJFVDVOdVJObXJYVGE1bFNIN3dVOHpjN2ZrNys4YXV0ZWZhYmYxZFdzdERRRHh1UUY2QkZJK3FDemtrS21lc25PeHUzWkFnL0luMmpZdXdBQVlBQU5MeGdDdkY4VlJicGlIekJHaWVVTnBPaWxtZkNiVFZmN2ZLaWFzdU9jRGplVjVWQ0xSc1dITThTcC94a1NxSysyaG9haDBlVmdCMEJiTmxZaTNkZkU2ZitkdmFKbi9iMGZxdDNZODhaRkM1MUhiQWR2bHhrZGM3eWZPQ2NmS3R5czdybjQ0RXNTNUl3Yld4USt3RnFPOWZ0bGtWdmlEYUpZUjVZQTVONFhKWHJVMm5CaWJBT0l2R3dkYU03MjliYXUxQXZUbFdTMGcvRWVXcE5nemxnbmdDZ3lBQVRCd3pSa1lzMHFPSDVibW5yczczeTBpMmI5eW45UStSVldjOXlJWjRwMDNqbXJYN0RGeXJPZmk3VXgxS3pmMFlUNk1CTXpGdVQ0NWRDTm5LWC9NUkNpNStSM0tVT0hEZHlKeUlLWnFPWkZZZmhHVnpIMWE1ZHBPZWJ5WTJKdys4VjFTOWxlSHlzem55WHY4WHpnRG0rSVhpREk3VmorYTVVazRabEdlc3NuTThNUjdocmtSdStmSGtSRm1YbWF2V29kbWNPNTZMRFRVcVN3R2d6T1dkcTYxMGFzSFc4eTh6eUlzTDF4Y25oM2xla2Zyd0FVWUFBTmc0Rm96b0t2ZHczSTIrQmprcGFnRjJiOG5TL0ZEaXFvNFo2KzlKUlhXQU9jMllNeXJNRTNaVzVKTkpqSzM2alVEaDZhaTR2V2hLUmw0elhYc0NWbjEvZVBMajMzRjIxNzJMSzNhVGdJMVExck12TEEwdTVWZ1Zwa0M5VXY5Z2RUMTZXOTh6YXNmVGtpdmJSeTBVaWtFV21CQWRqQ1ZTNUZIZFlPeXliU3kzenczZ1lyN09mdzRjVmpraXhUbGNlcVFvQTNzNWNCaFFhaWlzaEN6RWcwM2kxNmxucEtiWlJ3V3RMRmI2aU96bDV5eVBFTEFBQmdBQTllTWdabXFkSTI2TWN2QmpvcmtKM00wUTBvTWpWamY1VnFtTU9qcW1DbmJka2dtaHFFTnF3d1RjUFNObWVKRFEwL3A4dENVREx6bVN1WlM5dWF3cFBIeWUreHFPbkhBYUFuQ3I1UmdwSDlYUWJTalFXaUhESEFISlUyZHU5ZlpMTTlFRW12MzBHRGdMNXR5TlhBMjVZcXAzMVRhZG0ybVdCZzVQSjQrcHlhQStNeE9laktaTlhMQTdvaXg4bkxsSW9kUU9XVFpyK3dBaldBd0FBYkF3TFZsUURZTHJKcmJzR1ZoeEN0QWRlUXFjeUU4cEtpSzg4U20yaE0yWS9wY3IrbTNERnRHZFo1cDQzMWtWbWN5RStGWFEwTlA2Zkl3THh0MHg1VG9IcXY3aTlxZmNQbWduVGhnR3Y2L0xPYnNJNE95QXFFdUdKQS85WGFFNmlabFU2NkJ6SldpUkQwTkxnZ1g5TFE0ZStrYUFlSVRDd3c4NUlDbFA4Yk5IbGxvb2ZsbTdsVURsa1FJQWdOZ0FBeGNHd1ptdlBwamg3M1RTTmZKVEdLN2xLY2hUeGh3bEJKV0JPd3puUzZQeFVSa0hVN2pVNDhkRThoTXM4TVhQdmNMUHVwcjN2aUtSeDcvalFjKzdORzNQdnJvQTg5OC9HMlB2UEt4aDUvOTBQTjJEazNKd0d0bWRsdUwzcHl5Mit6NCtMbU9LVng4NE9XRHozL3hjOTcwOGtkZTgvZ0REeno2ZzI5KzlMVVBQUDc0STY5KzAxZCsxQmM4OTRYYW9Tc2s4dDJ1NWliTi9GcUdnVjA5OGJ1K2xJanJsb0ZqOFZzY1JCaVpxVit2VHRrVU02c3U1NlkxcFMyOWJRWWExMk1Tc0hWSENibVprcWdGaUpmY1NXWk9PMkNiTE56ZUw1Z29jNmRaS2x5QkFUQUFCcGFHQVQzTHhOZ3Z5TWhjTmkyRUpqZ1prWjFkN3VTcjZwd2RFNUYxZWk3dmFMQjJqZVhVdEgvejduZS8yMVQ2NGRSNnBPa1gvYkFaMGZIMXlydmZQVGRNM1BkVHFoRmo4NEcrMll3d1pIQzVFQVpHNHBlWWhOdHFWamI1aUYvT2s2SU9KV2Zwa0FCWnNuSmZ0d1RkRE5Bcy81YVg2L3UxdjI1TkdSWitiSVJ6Qmtrd0FBYkF3TFZoWUN4cU9QYnZ5QXBaVjlwTTR0d3EwVUdnWnhzdzlvVktBc3pQTmtpckxIeXJBMVN4S2xlKy8yZWVsMTQrOTB0ZmRScWJzbDM1UC9ydWgzYlNCNS8vc3gvUnJscG9pMldBdjFZNE9wcnRxc1k4QVQ5cWxVMCs0cmRyS3RaZmtYRDVWME51aXgvYlpqTGplaXhpMmI5YWdJYkdHRDFUYWpwZ09VY3hNemhUOWx5QU0wbGNnUUV3QUFhdUhRUGFuWEhObWtwVUhjaE9rMFhsanJjVXpta29nMkdHS04vQUtIaGpGbit5S0tpd0F3WUNHWkRyZHlOR2xSdVd6V05XRGs1TmJOd2pFNGVyZjVqaWMzdFhHQnFhQWVMdmNxWmx2dFNaamtQRGluRjVwdUpkbFpNaGlrc3dBQWJBd0hWajRFZXBDdHh5SUIrUmdHZHBsQ05wN1dEZVVqamVpWm5PZFkzSXZqNXF4T0xYYXR0R1FqRFFEUVBTL3pGZGtBbzdEY3ZtZnZGejlYcVI0MjI3NFd5SGwzTzdRRE5BZkc3bWhxRjROU3ZITGdlTFJLeFREUXhWdUFRRFlBQU1YRU1HRXFvRlR4M2c2U1hVMXlmbFNGbzdtTDhidTBjZGVDd2R0bjZ5SVl1YzE3YU5oR0NnR3dha043RVJyanlocC96VWtjWmJObmwzVlg1cSt6SHBjemhnM0VPU3g4UnVNS0g0V29DNC8yZStHRjJRdHJ4ZlpwcldSZDFNWndyZ0dneUFBVEJ3YlJuUW94TE9rUkhaYlBDNjB0MG4xWGIyZVV1eDdWU3FsOEp6VVBPeUdBdTFMOUlxaXlJRURDeU1nWFgrdk9aY0VML3BobVdUSjkvS1diZ2xBTEIvMjdsZ2ZhTjd5QndkVGcwQjhWS3RiYkdMTTRLVDV0ZHFHako2b2VTR0VZaExNQUFHd01CU01LRHI1SHhWYmVSTjE0R2VQaWxEdkpYTEdhdWE5NXlhc2kvV01iSERrbGpnTm1DbGRBZ0FBNTB5c0NrY2puQVREY3ZtTVROM25yTTJGQURZdjQxY3NMNjVvSGhidnpLVGFnaUlKYzl0NktYVkZUcnFOSjdCUUx0OHQ0MUFYSUlCTUFBR2xvR0JiSTNqa1NzN1dYL1R0a3VrOWZCOTFoTGsyNDZjQ1I1TlJ4bFU0RFpnT1kyNEFRTmRNeEQ3SWFLbVpYT2EydytPNVM1N2NUbTA1M1dkQ3BXOXI3c3BvR0doRXowcnhpZDJQSVlEbGg5TGRZa2pIQXlBQVRCd2ZSaDRKMVc1am5kZWxoTzk5WStuVDZydERPOHdXQk8zMGpOQ3pjN2xIVmV2YWhzd04xN0VnQUg1WWFEaXJDd2ZMMDNMSml0RStYMks5UzRVamswa0JsTXFWL2I1bHcwQmNmOHZ0d0tCbDNKeE9FY2c1VWNpdVl4cmxyNlBRTVNCQVRBQUJ2ck13S2FzQVgxVDNyUDNYaytmVkx0NTVOT0hIZE5RaENGekE2SGN4NFpGN0NwTHZkVXVJR2dEQTQwWmtET3N0b1AxTkN5Yi9NVXA1KzhZKzI0NU1DUXNpVGpzSUJzQzRsM3B1NGJsckVPdS9CSkZZbnBaQUNaMUVpVTRnd0V3c0NRTVpNT0xCODRjWlQxZ0U2ZE15eEgrYmNBR2creFZudFhwcDBYall4Ym96azVSR3ZkZ1lERU1ITFBuTXVMSmJGbzIrZHpOdlZ6T0xnUUE5aTgzRXlzVDBidDhGZElwaWFhQStHdVRXUzZ6VFMrMk1neUZxOHptdkJDRFd6QUFCc0RBOVdaQXRnbXNZdlQwTitrNjBDUFRNZ3Q4NnExOUdvb3l0TU1FNkRncEdoK3htS05pSU83QndCVXp3SjlMNzhoNkhsL1Rzc25kcmJXY3lsc0NBUHZuNkhISzNtdk9jK25VVFJ1QVRnM0Z1bmVyQU5NUUdlaktwMUNpLytSTmozMWwvZU5yZm1GaUdzRTFHQUFEWU9BS0dCaFNsZXpjaE1LWUIrdWVKdFkyY3I3N2ozMGFpckkwSXR6c25COW1ZUUpERmpodkd4TDBnWUdHRE96d2g3WThZdTdTeWg5amNkUXNtOXpkeXV0T3BMN1U5UzF1dmVUUVB2OXlTTWxyQWxwbjZVMUFlaUtCNTgwdWM5SU96YVEzQkplRXA4YlorM3BuV3NJMUdBQURZS0FiQnJKWDNwSVhreG5rM3BBNEZsZHA4WGZ0N1F4QitZb0wwRkZxRGxoRWVETlgxbzBRTU5BRkE1RWZJbXBjTnBQaXpzblpaTTQ5ZS81MFNiZDZSSTBCVFF0am42dFVnajBUN1A4S3llUkhSYlh2cHFNakx6Q2x6UDRJSUJRTWdJR0ZNWENocTYzU09GNkdRVHM3M2o2cFRMNkZxeG5EdGVmVGsrMU5WdDV6bFRkMCtkVmZQazJJQXdPTFlVRDJMM25lZFBJd21wWk5QcUVyUDlTWU9UUDVrVWx0VjVkMGExOTNVMENESlA4cDdzR1lJUlRIZXpXQzBrWFdLYmRseG1ta3BDTDJEQWZNcEJQWFlBQU1YQUVEbTdyZW1yaXR6MGhvMnkzVGNzdytNMm1kaGtKMnN2bTdUUEtJUXVXWmoxcGcxNkE4SjdpN2VnWldSVG5hQ0FYU3RHenkyVk8zYzhiOEhWeE1kQ1lRc24vV3Z1Nm1nUGlpeDV5ck5TSnoyem1ZdVp2c1RTdVhGNTJVVk1TZUhjc1Fjclp4QXdiQUFCam9qb0ZzZmFPdlB1TGVrRGoydWtOUzBMekQ3RTBLWWZuYlJFSVMvemZ5VVh4NElyaWZJWjhVZDJDZ013Yld4Y082RnFpL2Nkbmt4V0F2WjJ3c0FMQi9ydjVoWGRKdGZkMk5BWEVGMnlhZ0llSEp3elJGakowemNnNFlyeUFhSFo1Uno1eDkzSUFCTUFBR3VtRkF2eElYeGlyeTFuUmxkNTRQNys2dWFoc3dabmxtVkwrRjVtS1ZSZTEyQnc2YXdVQXRCamJGSXh1YXRISFp2R0RtOHQ3ZVBwV1pRb0hSa0haSVlGc0haUmVOQWZFUjBMMU0zMkJBMW55ZDNmcnJsTGxGT2JrT2NLMG01c0xheDJlQ3d6VVlBQU5nb0ZNR2J1a3FhOXR0SjlzY2FPSVdhamVHVC9lMVRrUEp6S3hxNktWTnNzY3M2aUNUeEJVWTZBTURjdHZSNEo2WHhtVnpuUldEWEw2emZVOGRyeWVad0Y0dW9ieHBESWo3VXVlRzRzeUxtaGloaGN1c25KdXpDckxaYkV4bitxTG4vT3dqanovK0d3K0k0L0dmNWtIeXVQdkdSMlRvNDQ4LzhzakxYL1lRaGJPenFhMWdFcmRnQUF5QWdRVXdzS05ycEJPM05iMzR5Ym8weXAydVFReWZlVnZ4aXBxcmd2T21SaXoxVVQ0SWQyRGdxaG1RTzFvRk4veU55K2EwK0JLakMzTE9EVEpveVFZWlRUK0pCQm9ENHI3VW5MU3hzOTVod2xleFhMQkU4akFYRkhCVjhyanoxVDlncU9TWG1WOVhXaDU5ODdkMUpseWRnQVZsdUFVRFlBQU1kTU9BcmdFdHU4bG5GdlU2cElvK3FTeEY0eXMrMmxGUlEyYjlja3cyMzE0TVdjaThNUVlvQUFPdE1oRDNJYUxtWlpNVkE5Tm5HUmpUcVJ6NXlsNXFKbVdKNW9ET0NndVc5VllTdm9xRkpWS0htWmwxQ3Z6NE1sTHZaaHYzYmFxVXQ4czVSQWdZQUFOZ1lIRU1YRkExNXRzSGY2RG5mbFQwU2JXSSs1Z0IyNjdRUnpVcHo4TldUcFlGWUJ1d0hDTzQ2UUVEL0tFT0h4dHZYamFac2J5WElRR3dZSmZEbytkYjJicWttZ09hRlhhaFdHVlF4T0dyV05hVlRMNUxmRitHWG42TDVYZk5lc0FtbHRpYlE1azBYMlZZQkJFRUJzQUFHT2lTZ2Ftc2k5aC8xN0lvYnYyTXBDcjZwRnBFT21NbTl5cjByUk1zZHM2TjYvQUsySmVmQ3IySUJnT2RNREFTRCt3a1VQZFVTUE4vdm1mWlZ6YUhSVzl2eExYeEkxZGNERHdYTXRydW9VMHBzamFnY1dGeE1ydVhoNjlpR1pGUWFnd28wbVMxQXdPOHZ0UmRkZmEzTUJXOW9lVnhBUWJBQUJoWVBBUEdLSjZ2Q3J4RlZlRDJ3aUR1TTVQbkZkWjB4eHlUelcyaXdXdFlWeE5Ub1JQUllLQXpCblo0T2JJN0JXV2JMWlROSDBudnpuT0tFdzZBSDl1NTRPeG1YY1N5ZjVZdXFSWUFzWUtaSzlRak11ZkN3NUh4cWtBZWhnT21ack45U1FiZHVOSWptMFlDSTNvZzY3TVRNd2pYWUFBTWdJRUZNNUJOK2ZEdTJyQkpOZURld3ZEeHRtcFNZUzM3U2k4VG5odkN2QUsrYmR6akVnejBnQUU1TW1aeGJhelkyaWliYjVqa1ZHZHpvdzV5NGRuTmlKVWNjVmpleDlvQTlNZS9udGxpVjBObHpkdlpyWVZNcjFENldJNEZwYXVrOXIwNWEvcEd6bWs5MVBlNEFBTmdBQXdzbmdGZFU2WHBvY2M2MVdmNTExZFBnc1pSL0czYk5nMGxwNWlHSVFROHMwbmgyZHJOaWVJR0RGdzVBN0xkRDkwZ3VJT3ltYmxRRXdjWlExR1cyTC90c2tBSGdNaWF0MkxaMFZMR0pQd0xFWGhZUnNsRHppaUY0eTFNVmh4SDlzUUlCUU5nQUF3c2hJRmJWRk41dTV1eUYrZkpRbEF4SXdIYmdER3BhUVkvMTJLTVdianBrQzBLTmV5QUFROERxK0p4M2ZCSW1GRWRsRTBKZ0tGd2ZnWlJJT1QvOWt3bzhycDlRUDdKOGdxQk1mSnBUQ3NRWUJ3ampHcUlrZVZpbzV3TEVUTGxXWnc0SWhFTUJzQUFHRmdFQXdtdmlNVGhySklaREQzVVY5a24xUnJtZ0czQW1LMHpRcy9PNXNqT2lOM2ovYmExSHdPSzJtRmduVDJXeGEzcDNab1RJYzMvdFZZMjEwbWx5M1BKUEtMek1yQ0VVcmNHU0UrVzkxVXMyZFprcVRHaUtNQWNsa0dLa0UxQzZoSVljd0ZIWWdTREFUQUFCaGJCZ0ZHM09XWlRDQlQ2YTdpdXhldnRZdzNZQm93WjFaTnRXWFZxem0wZW9ucHQveWVCeHFZTVNMOGdVRXNYWlZNN0pxNWhVTzBSV2JxSE9nQ2t5Nit2WXNrd0dSc0RpbTZ4M01JYmsxWlcvT1Z4YW9ZYTE2c3MydWZXR3FLNEJBTmdBQXgwd29DdUFQMkxCbmwxSlE2emw2a1RRRnJwTWJPM3JlOWNGMGFia050SWxpVTIvVEZYMlJUMG9BQUFJQUJKUkVGVWNvU0RnUVV5SUdjZStkNTBUREFkbE0xc3p1U0dhY200MWtZdFhWSTZycjNLSXFoaTBhOS81czdNd2l2Yk1wQ2JsOW1VQ1RQVXZPYmJuVG5kTjFNUTEyQUFESUNCamhqZ2JvNDZ0ajBtemtqSXNqVEtrNnhKMUl5WjNLdFdzRVBJY3VMWUJxeWFPVWdzbkFFNWttOE1vM2tSZEZBMjlWU0N3aGU2TXh3WFZKNHNYVklkQUJxVE9WL0ZZbXcyazNYY2ljRFRESGp1U3VmVDZXTnhweTdVRTg2cHhnMFlBQU5nb0NVR1JsUUIrcjJkV3lTMjNaTGRhalg3ektSbEdrb3hvWkdCTkt1ZCtldXhNViszbUFqM1lPQXFHSkM3ekx1NmJZcUlqRWQ3cnhobjNNZVV6YXdQeTFDUXV4eXpraU1PUzEvM1NFV3gwMTR1VWY0bUJwQld1WjNYa2J1N3lPemUxaEZqRnVqMG9IU2ZtV3VxMjRCUE1YVkdhaU80QUFOZ0FBeDB4MERDNmlGMXJIbXNiSkxRbmtlbzNhZ2RabkpTcmRLb25JMEtsVGMwV1YxZHJRVVNZR0FCREp5SlluUVFhQ2tSMHVKZlcyWHptRlJhK3Jja3FoRkpaRzh6R201Q2NmNTFCSnNrdHFkVE9pK0dJYkpqRWpLM2xwbXl3RzJYM2xWSzRleHQ1QTRZWHRGYy9DRWNESUNCQlRDUXpaWHdMd21pK2l5a1Q2b2QyRUhiZ0RGVGNtY2xpUytidHNJcjROMTJnRUFMR0dpTGdaRjRUaWRoNnJvb214SUFRK0gwUFlZQ0l2dTNWVUxaQlNDeTVxMVlSbHJLNkhuYllZRk92L1NNVW15WGNxRUMrSVpvdm1GUFZ6cUVnd0V3QUFaYVlpRGJsOUU3WnoxYm16NXB5WENsbXJCdHdBWURzMVhJS3VReHExNFBLbTFBQUF3c2xBSHVOSGdMbW9tbWk3S1pjQUQ4MkRZdEdkZlpMUDBUSTFSZWRnQW9yR0xabEpqNS8wTkN4VmZmdUZjeDNxSVVHeVJmUFBOSkNyZUxnYmdIQTJBQURDeU9BV042cTI5Q2hGNEhudlV4ZFkweGJCc3doaUtodXBhZGR3blZpTjBjMFEzT1lLQVhERWgzd3pLNXlvcXVnN0taN1doNllEVTVHR1FlMFZwSm9nTkFZUldMVWNJMUt2OFFvbmJaRGt1NVVBSGM4cllyRXVGZ0FBeUFnZTRaR0dkMW0zTzJCRU9oNSs0NnA0NjBEcFhYOWtGREJMTXNDOWsyalVNVzJEb2tLQVFEalJpUXcrV1d5VlZXcmVQc3dXNnJiT3JGZ2M3Wmxkb2pTdWNsVUIwQUNxcFl6RTd1VTBLMXl0alpwWnZTV1ZNM0tVV3BBTjZkdCtHS1JEZ1lBQU5nb0hzR3BycW04dmJIODlwT0hLRnY3ODJSSHpONzJ5RnFqUGR5dlNxS0Q2UmdHN0FROWlDelFBWmtNZG9JdERnVkpVNzh1KzFKRWxNMnRiL2pMQnhhd2pLODF3R2dJUENaMjJpOFZjMFlNVWN1V3JUTDV1Nng1dzdZaVNzOXdzRUFHQUFEM1RPUXNHcElIWHNlYTJNU0N1cVQ4aWdLajVveGt6NUlXbFAyenM1U3pHVXdIMGg1ajViQUJSam9CUVByN0xIMHpCd3ZZRXlFdFBpM1Y0Z3liOGNrRmxBMitWdU5PSnp6RFM1SXdyTERRMEp4L3BJNUpyRUFRRUd5c3VOUWFNM2N3azNmSzVhdUU5dzk5bHpwb2NranJzRUFHQUFEQzJVZ20zTHIzM05ySkdvLzltOTdZZkQybWJYekVHdlp2QmFXNGxDbTRCV3djNTFYaUZMSWdJSDJHV0JPUTVxNk8yWHlCcnNvbTdjNEFINDRmYU94aUdiLy9qU1BodDExQVdoRTVyWkw1cklBbzQ5YnU0VWNUQmtpcGRIOWVPNGVlKzZBclpFOHptQUFESUNCaFROZ2ZzaG40ckUrcEhweXp5UFVidFFPTXprSlVpbWFOUVZ3UzZiZ0ZmRHRvTVFRQWdPTFlrQjZNTnFIcUREYlJka2NxbUppMldOQ29SbVJSSG1tV3FlQTlqeHNIQk1tdytmaXc1TGJ6alNybE1McGFBNzRWcTBUcHdKRWdBRXdBQWE2WnNCWVdPNTlNYWY2TEt4UHFnM1VvZHVBTVZ0ampVNTNlMTJ3b04wMllFQUhHR2lOQVRtWHlUZWgzalRWUWRuTStyQU9URXZtOVpBS2szcVZNZUk2QlhSdUdDcGV6Z2hUbW4zcmduOVQ0TEFvcU8vSGxHSmJCeFV2dUlKaUdPN0JBQmdBQTR0alFINGFSZFJXN3RrUzV0cjB5YUt3aFc0RHh2QVltYURQNi9JSzJObkdMQ29Mc0FNR2NneklCN1hzMmVTRTlJM3hXTGRWTm5taGtzZXBOcE8veUZ5MGszd0V1K3NBVUxicHhhUmtMZ3ZZSjlURzdyQzhWMnllaVJTdVJwUmlyeENSM2JKT011ODdaeWFKS3pBQUJzQkFGd3p3bmlKMXVHZExEQVo2VHV2aXFpdytSY01IeVdERFhDU2xSaFZHTFBXUklZSkxNSEQxREp5Sm9oYjZZdEJCMmRSZlNIU1c0OHdqV2l2eDFRR2dzSXBsUi9BbS9tbTNjSlNtSHJkMFNDbk9TN21nZ05XVTN0WW9CR2N3QUFiQXdDSVpXS2VLeWpNdGwrSFI3NzZlT3E5bDJNSGJnT1VuQjZ1VjVRbkxWOHVBb0E0TU5HUmdKRXJiSkZETHVwQVcvOXd6bWVMS3BuYWhuUFBRc21IR2VRbG1CNEQwWkhsZnhhTDNsR0JjYUxlUU9XV2VWVGFhT2pmWng1NVBlWmV5amdBd0FBYkFRT3NNakhSTjVablJPaGpvaWp1d1Q2b0ZuS3grOUVJeVRVeXpYTWlwOTN3Z3hiblRrWmtTMXoxaDRPYm1aMHg2QXFVN0dNeHBpSGd1UjF4YUh0c2VUREZsYzBZS25lc0g5YXRXdHQrRHRqMmkxUDZTR1FNb1NOYnM0WjRyTk53cDI5YklpaGU2SDgvWjB5ZG1qanIzNGlqcXd6MFlBQU5nb0gwRzlyTTZkYytqZlozRWZLL2ludlExb21iTXBBK1NxZktZNExHemNCSDVlaTFzQTJaUzFQZHI5aE51OXgxalUzelNMUkFQYUlpcURzcm1KaFdVMnk0QUZ5Umg2U1ByQU5DWXpQa3FGajF3YW5pdnZLZnV3SldKYk1xRXAyTnRaaXlwZENwQ0JCZ0FBMkNnTXdZU3FnQjlTNG9HZ3ltSmJYZUdwS2lZMS9idUNSeDVhVDJRd2RLSU4zZGVQWHNHS1BLcE83djc0T0hmNzB6M3Npa2VCYy80dTc0NWwvdUpscmQzY09Rb1lRK3hPZzRkSWp4NFNrTGJIaUVWUmFMdWIvQ3NrNGlsanl5aHVQWXFpeEdwOUlGZkpTSGpHZUV6RkNiT0RPc0t3ZVB0TXRNK3I4K3BHeEZnQUF5QWdYWVl5S3EyOU5Tak1TRzVEWTlRdTFFN3pPUWtVS1c1UVpHWWU4OEhVcHd2K1lGS0c0dXRNTlkyR211NVJ4UU03NEVaT2RLUjJBdjlSZGt6VE1lcEowMUNRaHNlSVJtVmxSUG5xODJVdEZuOFJJcGk1MU9QcllUa05qeENLbXBJc25zZTJURUpHYnRRckh1bjBHdVh6ZU5pN2ZlZ2l2QmtHbEZnQUF3c093UG1KdktldkdacjB3ODlVcTFHUld3RHh1eHliNDJPUFhaL3dXNTJXOFZUUXhudjhNQXNrMERpMkMrNDlKUDJadUlSWFF0a3BJT3k2WnRocjFBbEFpUDd0MVdDMlFHZ3JHSnhlb1FNeHBRd0dTODB6SDJ5OU5FUjVqR2wyS2FROG5uekhoajBMdWNhSVdBQURQU0dBVDFaMWQvOFpXL09wNHVDSHJFTkdJTjBpeXBjZHVhdjd1dnNmTEFvcUM0N3h3eUVaU3F6Uy96ZUR0L3hQNEZMUVE1cjhpUDJudXFnYk9vWjlrNWZOL09JVGtxVWR3QW9xMWdtSlhOWlFNSjVrNGYyMDlqdGRpWlJ2Qm9wY2Q4czBxUUg3MmhGM0xnSEEyRGdIbUxBV0Yva203T3UzNXc5aTRwYVppMWlHekJtK1lJcVhIYm1HWm15ODFITGlLTFZjUkNldlNLajlTMTFnbnZBQVpQT2pXVnl1LzJIN2FCczZtTGk3SmpOUEtLMUVxb09BQVZWTEdiUDIxeWg0ampMTHFLR1BPUkZqeC9hWWROUitvTEZlalJvTVZ5QUFUQUFCcnBoUUZlQTNnNzliQnV3SjdxQllkRWFzUTBZU3kybk40c3FWMnh2bmJCTGk5TEZCZ2s0aXpWNWZhM2RBdzZZZEdCQ1AwUTA2S0JzenNRanlmNDVRV1JHNTZWbktZdnpqZjVGVlJhNlM4NnpXbkZnT0g2Ni91RWJ1SjZXRU9vQXlxZG5GaW5meCtKUUo4QUZHQUFEWUdEUkRCaU9pMmU2YXRiQjVIeHpiaDM0TWFzZnQ0TzFtbHMxc3JkZTN0ZmdIR1VKVnRwUVVIejI1Y3BSTk16RXdwTGZBdzZZOURhMlFpbnRvR3p1azJPeTdRS2hQU0xMMkhrSGdDNElrR2UxNGtBdmFUUldOak1zRm9TVUt6MVk2dW14NS8xcUUwcUFNeGdBQTJCZzRRd1lkZXB0ai9FWjFaUE9OMmRQNG5wUjNPUmVlTkloSVdUbjNRRWZvUEFOcVlicmJTQXAyZzFmdzlKQTkvSWx2UWNjc0RQeGpCNkcvbllkbEUxR3NqejJYQ0MwUjJRWktlMEEwRG9CQ25yOU0xWUdzRGN1enh4OC9ZRWpYOGZhRUY4aWNqMEZDQWNEWUdBUkRMd2ZWWUQrQ2FuN0pPYnowdHJGeTAyZWg2dWNFVUoyZnE4WXZibnliY0RPT0tUdDhDemMyNUk3UGVpejdQZ1htUElISXJ6WHBmMnltVTJtY3Bhc2RZR1IvYk80TiswREVuTTFoVVZmT1prUkpyTkcrTFVYcjdsL0x0MW41bnYvK2NPUE9uQnJRQXdZQUFOZ29Hc0dkRTNsWHpUSVdrZDViSFFOU092bkppZjZydktDVHhtajQwa3hEZVYyWlpxT0JhWWN6MG5IUnBaRy9UM2dnSWxTRkQ0bTNYN1p6R2JZbjdxZUcvSFE4Z2ZYc2cxWSs0QUdDVGZGanowWElCYStLVVhZZjgrSVlpNzlLcVh3ZGF6bFV1QUdESUFCTUxCb0J2U1VEK01ydDJVTTJadnpZVG15bXhCdU1yUzY1UWowb0FPdmV1Y1g3Tjl1TjhEQ3RYSWtNVDVrdU9abGxHVGVTYmh2Y2kwSmtCT1RmSDB5K1d5MVh6YXpRcEszWk53bDRxbGwvN2FNUUhYWlBxQnMwNHZ6c2prZFFwRENweFdNS2NtMlZvSUxNQUFHd0VEUEdEQTZqaVp1YUdJNnVhalRUazJobFY4Mzc5cTlqdHNHYkNDbTNWT3RteDZ1czh1RGRnRkZhMnM2Qi8vcHlXZk1vNDFlM3dUTDc0REpLVlNXbmlYSGo5WisyZFJqaUhveFlkRjA1aEdkRktNR2cvWUJaVjF5azdJNUNzbUViTjF5SkpVN2o2Z3EyTXNGNHdZTWdBRXcwQ01HakRyVmd5cWJmV3NLclNUcGhubmY2alUzR2Q1WndFenZVNTNMenR0VDl1K29WVHp4eXNTQWpXVW1UYWltczN0ci9ITDVIYkJWOFlUdWhmNytwci9qU1JOVE5pVUNCc081bURsemR0YktOdHV2TFBUR0ZyN09idTAyK2djcVRieERRVFg3ZDI2RzRob01nQUV3MENjR3NqclZzNmc3YXdweWI4NnM5b3h5a2FMeXpZRkZUZUFZVTUzTHpuK2FzSDlSNXZMQzkyK21MM3p3K1MvK21wZS81dkVISHZpd1J4OTk2NXRmKzh4SFh2N1l3ODkrNklYcGwrVkYzWGZNZ1dvMEIzOXFIUVp5Mjd2bU1jdnZnTTM0QXhIeFh0QisyVHdXQ05nLzV3SVY3UkhaTmhCdUg1QWUxUFN0VnJ3ZzFPRUQranJGNUpxWENzQUhBMkJnaVJuSTZ0U2NiMVhJc2E2NGMyL09xMTErUHBtYjNDN0E4TjdxdXB3bHZNUCtta3dvR3JQMHJ1Tnk3b1dSUlU2NWhvUHNQdlpxSisyd2d6RVdUUGZ5TEx0TmZyTHVBVGEyc01rZkNGOVhUOEZDKzJWenpCSHd3emtPcWt1UjdYMnNmVUFYRW83L1RXNUdRcWxsYTR3Q1ovSTJaQnN3YTBJRWdnRXdBQVlXeDRDdWNMMlZtNjRDYzl1QW5YbUdNaHJuZ0p2Y2k5R1N6Vk9UOVhXVGJjQkVVeW5WbFArSERtMktsSk9ZTE9SaytTcUV3MXpJY3Qvc0xMc0RGdmtob2tHMm8zeHJaZk1XUGMzYnJtZnBnaVJzdms3N2xjVTZtZk4xZG1lbDBlazNGcktqRnh2NE90WUthWEFMQnNBQUdGZ3dBMW1kNmh0TjNLZDY4cllKajFYbnpxRU1VNjdXTlRjWk40R0RNS3B6RTJoSlFWZnVOdEFCYXp3SG54azlyVVhkOVV5MHMrd09XT1NIaUV3SHJLMnlPYVVIZWNQMWpLeVRoRzN5WXZ1VmhRYTA3UUtVVzE1ejZKYkt4ZWo5TW56RTVWTGdCZ3lBQVRDd2NBWjBWZVgxcFZqaktJOE5FK0NtWnlqRGxLdDF6VTFPb2xKT0ZVWjF5dm1LVVlvR2d5U3ZLbjhYaUVxMFZyWm1MQkFMbjF3ZEtMb1VZa3Z2Z0VuM1pTdjh4MnEvYkxJU0s0OERGNG9wU2RnNm05b0hsSkM1UFJlZ2dmRWx5T0RoMjFWUzYrdFljMXRFREJnQUEyQmdFUXhrYTZnOGRWWDJvY1ZERXhPcjVTS2FFek5sOVhYc05tQk00ekhWdXZLOFcyM0VLVEhOcThyZCtlYkttUXJQZUtwdE15VHVtazI0Q1RVVnA3aW4wanZMM2dNbUhvaVlVZVgyeTJaQ1QvSzU2eUhRRXJhUzNUcWdiTk1MSjZEUWpzQmNoc2FVeisxY01HN0FBQmdBQTMxaUlGdjFkTnNOU3c2ZThFcnQxQkRpTTExUGpQdFdMMk8zQVdQR2pkWHFIT3BCQXp3Zi9Dem1EdGlQRjRYcW5mTDBvY0lXck1kZHpyQ3oyTHZxb0tWM3dNUURFZE9yMjM3WjVJK2tPSTRjdjNibUVkbWUzTllCWlp0ZVRCeUFXUEJZWVk1NDNSdFJrajIzV3NTQUFUQUFCcTZZZ2N5M3V1MUdrcmsycGd5dmp0Zk1nRGF2K2N0MjVBUU92ZlJKMXI2bmplR3N2T0cxM3oyVXlzVC96L21JdDh5RGxjcW1iQklzWHhLYzhXOWEza1BIMGp0Z3dxZVBXZWpaZnRuVUQvUEU4V0JsSHBITlJXc2RrUGJvZklPTG14cjFxUU4xS1hoSVNjNUxVUWdBQTJBQURQU0ZnYXpHM1haRFdxWDZMRGNteGhlbHo5Mkptc1Z3NVo1QlVhdnloR0NLczFVa1B2QkR0TkxjRmh5VmlzUWMvQnhmbFVueUF2dHA2dkdKODdMTGNNZjhreGp2NU5wbE9mWkRSSU5CKzJWVFA4c3U5clJIWkMzWnJRUFNzL285cXhXeno2RFpGbWJhTTZMek9iSEhJeFFNZ0FFdzBBTUdzdWxkVzI0MFk2clFjajdJTWR0dnk1Mm1ZUXhUSGoyQjZoYkI1T2Ntdm8rSlBXdDBEc3pneXV1bWMvQUh6Q0hacUxTeVJBSXN2MHZ0Z01rSlZERStkZXRsVXc4d09qdWN0RWRrL1NsYUIzUkJKZGJUMmEyM2xBaWZjS3I3d3AzNVhLSnlnNnlBQVRCd2ZSbWdLdEQzN2VvUkNlWEd4SmkvRS81T0drdlFqSm5jaTB5a3EzTU9OK2NyUmlveXhmVUxlR1JsZnNaQmJKdWE0cTd2dFczQXVNTnBiZlhqYU91djlDcC9JT0tlYVpHQy85dDFaMnRFUWdGbFV6L0xUcUoxRWJMdm9rZTIyZ0swVGdwejRQT1oxWkRDdnlHZ2ZiYnU2cWM4UnR5QkFUQUFCdW93a0ZBZHVPRk9yV1Z5NysrYjdKTS83alFOWS9ZWnJQTklIZG40Q1V2c3FkS2oxT3BHSzdJeTV4bG9NZ2VmRDJHZVJpRzk1c0k3Uys2QXpmZ0RFZTVFOEY4ekVVbll2dzMzYjZ0bEFzcW1mcGFkM2NQclpORytpNTQyMWhLZ0tabkxnYzluVmhRa0xoZGVBUFYyR2QzVlQzbU11QU1EWUFBTTFHRkExNEVienRTNlJ6L2ZFTEE2MFZOdk9yV0ZSYkRtT0diQm1GQ2FqWkMwQ0UwcnRUZEpydHcwbm9QUFI2eGN5cGN5Zk5rZHNDSDdRV00rUk1SKzVDbFB3bzhONXk4ZVZUYjFFS1J6eXRWVW1HUC8zbWUxcUtOYkFwU1F1VjJyT1I2b25jYjA4NTB5eFloVlVtdlBSVkVjOTJBQURJQ0JxMkZnUnBXVnV3N01Ga0VlR0JoNTFiOWgzTGQ2eWQyZXlERS9abjlJZVdrUm1waE16L1hHT1p1TjUrRGZhOXVBTGZzUXBIUit3bnR4ZUhHYThlZU9IMjJWVGFrdFRaME9XRUlTZG9zemZ6VEhIRk5aYUlmUVU1RmsrbzY0K3FCalREQzNnc1FoQkFiQUFCaTRHZ2FPcWJLeVY3a2MxRHFKNUFaUStJRGZlVmVZK1lKM1p5dmhOSm9CYmU4emluTHVOSU96NFRScmkyZzhCNS85TG0xTlk3UGg2MS9Za3ZlQXlTMGM0Z2JHV3krYjdERVdoOHNQekR5aUErc0QwaktnYklHTDIxTWFLOGd4cFdGRWFVNnN1VUFnR0FBRFlLQWZET2gxVDg0NmNJVTFqZXFZRzVoNXdvbHgzK29sbjhYaFdSbmxzTVgzcnFEajFDRVRHNngxbmtlbFBPTTR0cU9TNUlWbjdVMWp5eXZ1NngxN3lweHp3L3VLT1FLWExHZk9RbWJWMUhyWnBNSmhuMkkvR09qWjY3bFhyUXhieTRDeVNadTNNeHVGcXlGaDNpaEVlRzUxbWpXUEVLTEFBQmdBQTFmTmdLNEV0MTFJOUpUVy9LQWdleHZ1ZGhlSzJHM0F6UGFqdmZsVExKdnltTGo0c1lidjgwUUgxcWl3UUtiQTNTcUZxYmhlVWp2TDdZQ2RpYWZvTU9vM2FiMXNKZ0tFZXo2N2Z0dHdURDlzR1pEMjU5d2ZvdFV6QU83TWc2bkwrdkhDMHdRcmh5QVlBQU5nb0RVRzlDeGVaM012ZkFsUmMrY0dCVWRwNm5xUmJnNk9LYS9oZjJRMWIydmJnT2w1T0hFejBpU1NTUU1pbUQreTBTRDU5VXU2NUE3WWxEM1JzUnNYdDE0Mk53VUl0d04yUzhXNytpSmJCblJCNXR6amkxb2tZdkJXbyt6dUJmSDZGUzhnQmdOZ29JOE03S2hhMEZYRFpjTVNlWWNyNlhLTWpJUGFpbWRydjdwR2oxVktLblBPWjZVU01lUEh1ZGkvTXJsYy9IVVlJTGM4SXV3blgrWWhTUDVFUjc4V2lFUXNYVnRsYzhSQnNNUHhNR2N2TUs1WHEzWUJyUXN3L0orenFHeVN5SG40azY1ckxOZFV0M0JWa0FRRFlBQU1kTW5BVkZWeHJqMXpabFFGNW1kbDhYV0syMTNoRWdNUHUvSGF6elJXVjVNVnJaT2FuTGdaYVdKd3hjVm9DQWJPd0dtSTROTElNS0tYMkFHVHZUSnhEMUcyRDRYclNacnA1ejAzWTlKWk5rbmU0ZS9vQlNmT0ljR3BNdGdPSU5MR2xNN3R6N0grK3FUTEk3UWwwM01tWENodGlSQUdCc0FBR0ZnOEErUzBPS280M1ovUGFrbXpRdVBUUWZhNlF2dE9wcnpPQ0Z3MnFjUTVvQm9KV1c5REZEY2pUWkM2SFduTEZML250Z0ZiOG0wb3BHOFQrMVMyWFRhUGVibGloMk5zYml3aStUOFgwSFlCSmRxZWF6MDFBVTVQek1KUmNYMUJhdDlYSVlob01BQUd3TURWTWtEdmk0NjNZbDBGc2xyTjNJdVV6OWM5NmdyNWxGZWh1L0hhOVpUZE90NmIxWnpXdUcyTmRnWHU4d3djdUdJRHdobTlqaDhrSVBHMUZObFo2aDZ3VmY1QVJMK3h0RjAyOVNSNzZ4TmlMSGQybGIxV0FXVWpuczYzcmFHZ0xiSXNqRldpT3BNWXJNUWdFQXlBQVREUURRTjZNeDZyZXFOU3prOUZZYlZjM0x4MHEzcDdvTng5ZnNzZTZRMWxyYmc4RHIxaTRaRjZWR1l2UE0xZzBId08vdkc5dGczWWt2ZUF6Y1JqZVJUekVESFp0c3VtZnBybk5pRFpucWZPZDRkV0FXbGxqQnQ3WjVXZXplVnlDRzNaR0l3RTEremZpVFVhZ1dBQURJQ0IzakNRcVBySzJqcThnMFUrb1FSeWM0RTNPMXdFK1U1aDBGNG4rMmtiRWRSVHYxeHdyTzR6T0E5T3dnUWJ6OEVmelBMdWJvenhheXJMZk9jbG5nTTI1QTltL0J0THdwT3hvNld5cVYwZXE3NWIwcGJUSG4rd0VpVmpWUkJaV2VoTkxaaE8rd1NJbWJJV3NRZUZnVEZkdTZaRkFiREJBQmk0WnhoWVY3WGNnU1hIS3dtTDNHTnRvemlNbWUxOGJwUnhhMGxhUDBnWXpjODRDMVYyckpBNjlqRUtWWlBKYVlXVExLejZxdkVjL01HK2V4NU90ZmxyS2NFZXN1VjF3R1NYcU4zTDhQMWE2K3A1YnF0c1V2R3c2ZFBlR1JOeVltb1RVRFpqMDJGUnp6LzlOQ2NlUzBRMnNqbTN4Q0lJRElBQk1OQWpCcWdlM0xKZ0V1KzAzQnNRaCtGeDhiZlhYVXVDTm9MVVJKTTZ6VEdOb3JRMmYyb21jeDdaZVRIbXFiYWJjTUhja1kwbTZhOWYycVYyd09ScVBxUDhCUDQrYlpmTktYOHcyV0VydW1NUkkvNjVpMTZiZ0M0eWcvWlBoeDByZ2J2elFMcUVtSFlrSFVzTlluUkJGZ3lBQVREUUtRTnl4bFYraXIweUtQcWlOZ2JycWlJMEp1SHp5bk90RzFnM0VtV3VobjU2WjI3dE00cjdDb3RqNXlRSEF5TFZnU015SkpoM01CNkdDQzZQek00eTk0Qkp2MlVyK3RkcXUyeWVxY2ZaTXJ4UHByaUV1NnVPcEl5cWdESVZYVm1zS3pEcEhYYXhUV3F5czU1L3VwdUZCVnpwa1Uxc0F4YkFGa1RBQUJpNFdnYVVrMkhwTmZvUlZqT3l0K0VMVlZNYXRlNm96b3lXc0d6ZVV0WnFEWEVtTW5GOFg0TUQyNDRDRTdXRFUvTTUrUGZlTm1ETFBRbi9URHhHaDQ2SHpCTzhMNSsvdHNvbXJXSzBQTTQvcXA1MGZqSUtlaEZiaTRDbVpQRXYySVhGVzNxSGlyZGt2b2pLdktkT3V0eXVPYVlBcnNFQUdBQUR2V0ZBem5tM2ZGcjdmdTUrc1BrWDlFNlo3UVBHZTJqY3I4bU5jdlpYVmJYTFBMeWplRVV6bWZwMmZFcHJpbnJiZ0lrQnA4aG1JMitlTDFmTGh5ejlIWHZXM0NOZjF6MzNVL0ZZenVPejBYTFpwQTZzOHVqY1RWN1c2ZkFVbnhZQkpXUnVhOFN1U29YOUJzWHZ4ZEYyUVdvdDNYeHhtaUFOQnNBQUdPaWFBUnEzMnlzYXVzV3FNcjRBaWR5UWJHQ1B6N1g2L0tKNEcvYzN2b21xVDNaK2l0bU9QRlpsOG8zSVpDN3hldHVBaVhmd3pGdDFLZmVFZjBEazFrY2VWZGNsaWprQXkrdUFzY3pWKzBYYkxwdWJzbnlVcHcrc3F3aHgyblUvTk8wQnlpYkxuM0N2YnF0bzg1Y1ZvdGdYdlhXVnJxeXhhQUgzWUFBTWdJRXJaMkFrcTZ5aXl5QjJEWG9wUjdjdkJiSmhnblVXY05nQjd2OUlEWVEwK09ScHJBM1ZXZGNXTnIxeDBsNE1rREZIdngyVG9paDdmTTl0QTdiVVE1RFNheW1XcitLUGJyMGY4V2VwdkNTNGJ0bThrT3BLcy9EbEtnRVY2ZHdHakNNY1NhRmladUlCNmNueTZScS96Q29YeVFOMTFrWDNnMDhsUUd3RFpuMmVFQWdHd0VEUEdGQnJCeS9uT1Z3M0UxYVR5WUcwTTFtblpRTVhPMTFNQVh2WGh3NmxuZXovNVZlZjVqQlYzcWpPdXNoVVRyV3NKMG9lNTA0UlM4UStUM05naVFnT21uVzN5VWN3aGdVTHNrZHFhWHZBcEI5L3V3NmpMWmROOG5xSzNVcFQ5c1Jlc2o5NUhIbVF0Z2FJSmpid0QwRnVNcnVIZWFPM0ZKWlB5UWRYM3lVcVlibVhyem90Sk1BQUdBQURpMlpBMVZsN09ic2pYcEdkaUNEYWtYcWlCSGlENHBtb20xTVRkdk9yanoyTHRjQzI0OEV2Zk9OcnlHNkFMbDZWdHpkLzZwZ1FSU0JRKytEUEE4QTZSZmJ2dVczQWxyb0g3RUk4Um52T245c1hrY2hITUo5NHhBTnJsVTMyWklrajcyUDlFZy83QmhuRC92dndEQklwMWhpUWZybGg3M1h2WkRyekN3TitUMXBKNDVZZk0rRFp5T2JjbXcxRWdnRXdBQVo2d1lCYWI1UWJCZmhlWGdQU3JLK2hyQTRQRmRvUnU1WFZmMHZ3MVd1MXRGTCtud1BtTjduT1V6ZWFBRy9xbjNGdDdJamF3N3o1SEh6dWpXeVlPRHE4L3JZMC9jd08xUWVyWmxsZTJoNndtWGlJOGo1UEtERXRsMDFhQi9uWnBuM3hndldYcXdJbCsrZi9IZG9DZEV6bVdHK2NHS005TkNEZHh4NEhjWndiZ1VHWDFNZm4rdUo0a0JJSWdRRXdBQVlXeFFBdE9OckxEUDVMVWYydHFRQlZXYXAxUmJ5K0xveFhaZ2xyWFkyRU5mZS84TFpMdkZlVDMxZ0xpNWxvWDBHS2VnOS9mNTZvVVFjaEgwZzlOSEYwZHkzYXF3WFo4dWFDdGJqK2h0K2J1dCtSUS81RVJEbnhXWDVhTHB0aXR5Nk81alF6OFhUaDdheU5PVXArRk1jbk0wbCsxUmFnbWJERi92R2ljb3VkbjV4ejllSzR1YWtpUDRGQ2dzOTZaRFBpclMxWU9RVEJBQmdBQTYwejhQdXl2cnQ3U3BxbC8vVWxkS3ZXUHFtZXBYMG0zZHBPVzhLRWFBRlVuV3M3SFJLUXlyUG9mbW9OSE9IS0Q0OVVnQmp6SEd4WENIbWpGN2dObU9qOGFBVFdtNVB3U0ViMXNqcGdjbUtpMzYxeEU5VnkyVlRxREMvcmFRbC9ZRDlsTU9JbmZsUzhQTFFFaU5jaTRyak44aTdjcGhjUUNkci8waUVVVTMwV3J6OWNiM0daUUhWU1NJQUJNQUFHcm9JQlZScytkU3FNMy94cFVUTWFIVWxqRVpDS0YxS3hVeGYxamJVQ05wdTNJYzJVL3A4SG14R3F0b1BGL1lKcVNuK2Evb1ZmTGg4cnVEekloOFhkOFRsMmNTbHFTN2Zyc05hR01Wam1PV0NDNDdobnlDU3k1Yks1cVVyWDU4MmxrZjlXM0xNKzNxR0tTTGxINUR2YUFiUkQ1bmE1clNtLysyUnA5VThJWW8xOWFQU3UwU20yQWZQOWhvZ0RBMkNnUHd6UWhsZDMvK0ZiM3ZYdnYwSFdqWGNuR1Q2YVdmRVR2LzY2YitSVnBlR2JaVUsxcjdTancxWGJqdE53MVZPV2ZpOWMzQ3RKckVUMVowbHZjdTVWWEJISnhsRmJtOFpXWVVyMGJkYnRuS25RSFJYTm5ybGw3UUdUblRKYlVYUVl3dlFVdGxRMnBUdklTc2tUckt5LytlMURkc1ZHSk5jR0EzSEIvd21QeUFCUXZHd0ZVRmJtRDdoK3VjNkhaL0dIL2hFQmVlSzBhRG5nZnAxUzErWTd3QWhFd0FBWUFBTXRNdkN2cU43S3pvZW0rbC9Ld3ZsVkxzNlVxM1ZkMVFNV00zM21tS0ZqclVrcmg5dytnQ25jaTFBbkdyaG0vaFBMUTdzZXJodStvTDRQbnM4Vk9tRDN2K3lqNG83bi9NTGN6V2c1NW95WG1BWkZwdVd5V1NqS0F0elhxNG53NGtaNFJPVnNaQ0Z0QUNJdmp2YkFud25UNXI5YS9wZnNTdU5xVGpLOHVBSURZQUFNOUpxQjN6THJQbjc5TFhtNCsyWjgxSnlvdkI3cjNkQlVYcjZPbWM3Qkt2WVlmODBLaHdMRmpINE81NXhDQXM2aXY2TmlHazJGbWxuYmMrdzg5aEtldjdsSG9OV283K0RXb28vTGoyd1ZSRUhaeWpBYVVOeXJMVEczQUFBZ0FFbEVRVlFFbzZuUVB5K1lqYmh0dVd5VzFLVWZ4OERJUGlnTzlhZ1NXa2xEZkdXaFgyN1VZUHVOb1dBcCsxZlAvNkpkTXRwN0M2c2tBd0pnQUF5QWdhWU1mSHRXOS9Hclh5em91eS9KNHU5T0NwRk5iLy9yenVVTG4vc0ZIL1dWYjNyNUk0OC84T2hiMy9MV1J4OTQvSkdYdi9LeGg1LzkwUE4yMHMrb2JoRU1BTDk1cWRjT0dLRzFMbzhweTVPSTVHT2VhRHNpUVZtVU9idTN5NkhkaEl3NDNMVnVkSmUweXNFNGJqSHlPQ21wYWk5QXI1dUx3VFNQc0wvREZUZnFFMjI1YlA1bUlhZGZ6RE9UL1RZQldXc09TTC9jVVBmcjB3Uk5HdGxuVGdKZ2xFV3l6dlI1T1JJaFlBQU1nSUdlTXZEWGRPWEhwdVA4YmdsazVvRmRIcFlpbHpOZ3BoaUo2bEpqM2xPVDhTYk9KR3VLTmhiRjZKakQzVnVRdFJrM1Z1ZDRYNGNBTTg4akF0bFJPS0FHSHlMU1Jsb3VtM0xpdmNydTVUOFdaaTRvOTBHdVltTkF4MlJPRDdiblBMQ2YxMW1QdTZESnF0Z0dMSTQzU0lNQk1IREZEUHliVGFvVXYyaGlnWEwvVDh2b2U4Yi9vbTlnUm0zSDNjSWNmRDQvK2REeUEzUVN0TXAvMU51ZHFDNHJuWEpqZFk1bVE3cGxJR2FJN291SkFiWm1hdkJmeThHMmhoUzNYRGJ2MHpQZDAwODlrdkRYS2Z2YUkvSm1xeW1nR1psN3J6Yno5Qytuc0wrcE1PbW80QXZkbllsdHdJSTVneUFZQUFPOVlPQS8vaVFiOFh2UlY3bXF2eC83eVpla3ovKzZTUytnTGdMRWptb1FZcWE4dFRBSG44OVBQbDFFL3JnTjhSR0NtRWwyVFlDTnFJV05QWGZwZ0ZWOGhzRU9kUkpPdzRYUXNCZWV3QzdaY3RtODhmYUhIOXE1ZlA1WC96QloyNmVNaHU2NTBneVFObWQ2cHIvNk1LdGdudk1MRThJVWY5YmRtWXQ2cE9NaElnVVlBQU5nQUF4VU1hQlh5b2MyU1Z5aDZFOXA1aS93THBNcWJLM0ZpOVZvTkErbk5hME9SV05xNUdQUFppdnQwRjA3K0dZc0dDWWYwNzh5RS9wZEx6VzFZYmVka040MjBxMjJOVnYxYVhNYjF1aTZnUmYwWTNZNWFGMFhITktCQVRBQUJzQkFHQU42cGZ4Mm1MeVFHdk1XSUNaQldUZno0WUxtNFpSVDFna1JMZGFrVHNyNE5IcUFTQmlOK0xjV2J5czh4YjhkUmlBUm9wOFJnMGRvajVwR0dBNjlQY25NRFQxcFQ2bGJrMzY1YVhtd2ZaMSt5bDIzYmNTQUFUQUFCc0JBenhuUUsrWDNJb0J1OGhiZ01DSkJXZlRZc2czWXlxUXMxMDdJUGdkODBJNnVTaTIvK3JCcnh5Mk93aFgzblA5U3FiaS9BdExWNk1OZXQxNk9ZbmFoOENvS2k5UXZOeTBQdGsvNWM4U1BSVDNSWWRtRkZCZ0FBMkFBRE1Rd29HZG5uNGVuQ3AyRC8yTmZrVnkrK0ovWTljN0syNEQ5WDJuYTFWNVlZOTVjYmR1UmVFS2YvcXc3LzhBVEhSMjEwM1FuL0xZQlJlZkFrYURoaDRnY1dsc1AxcE9uRnROWHAxOXVXaDVzVC9qVHpJK2oxaG1DUWpBQUJzQUFHRmdVQTZ3blNoNlRjSXVpdVdVZjF2TWZLOThtRlQ5NWFwTmpmVkszOCtGL3dNVy9KQi9XMXAxd002T25MTi9QSEtaV0VUVjF3Rm9IMUJhLzByUFpiVXRkVjNyTzVCT1pHbC9wN3NvVTE2dGZidG9kYk1jMllGMythTkFOQnNBQUdGZ1VBelBWSnNYMENZaUdwV29PL3NxVVdydTdwNWJNTUY5a0l4ZDhrM3M3NmVVa0Y5aldqWEFaNzhScW0zRkU3bFQvOTg2bnI4V3BiT3FBdFE0b0RyNWJXbm8yaDI2QmZzU00rQS9LajVnVkovV2hIMHRqYVJxendyamFuTjRHYkZITFNxb2hRUUlNZ0FFd0FBYWlHZGhYalVSbGg1YWhlY3pUYkJrQnRzc1BVWXJaeVRJM3FMd05tR3pEMDArejZXb2VKc0JFdWt0eWMxSG5SSnZ2WlRydlRxS2c3VFFiZ213ZlVCUjZqL0JVOER2M1NQUWlpdkV2ajkyRndKbVJ1WGI5UGIzS3cxS3VGcEl2R0FFRFlBQU1nSUVXR0tBMktlWWxmWk0zTElkKzQ3OUhqUTgvbDcycTBqWmdOeFNRamhxVkVZZFI1VE1XY3FSbURHMFhndFd0bk5BZHA1TGxzVW12UmZ1QTdGbUxEeFUvWHJzRGJmRWdLbE5raXlEUEsyWGJFTmpuRHgwL3R0dlFwbldveHlCTnF6cWhkUXBjZ0FFd0FBYkFRTzhZMEN2bEkxN1NRK2JnMzBoNHcvTkpyL2daZmtydnpJc1o1L09UYzJGNnA5Q1NhRTZzN3MwRmh4RTVDV3lkcDBsVHgyWkxNeEVadHFNNm9XN29nSzBMazIwQ0ltQU56M0pRTEpMZWhqWnJKTmRkUittOFJ1cjRKTUl0NWIvWlhueGFUd3J4TEhPMXR6MUNpQUlEWUFBTWdJRitNNkJYeW0rSDR4UjlQeFZEbG1QZVFQQnYzYTN6aTNJWEdKdEdsdTh3R1FzNTl1OGtIRWlFcEdoNzNkTzVySm9TQ2NudW1pclBOVTVsUXdlc2ZVRFdmTWNIeXVWK3ZmY0hWdVVQR3JmRmJEd2JsRUsvM0tUdGRyaXRVeloyeVJMT1lBQU1nQUV3Y08wWTBDdmw5OEtoQjh6QkY0TTluOEJWeWw2SGtydDJYTndHYko5YWxhMXdJQkdTc3RjdXFpR2s5blBiYW9hMmxMSkd1Z0tiT1dBZEFISUJqUXkvRUQvZVNXU3FoWXZQNkJteis5UnQ0OUV2Titta1ZkVlR5c1pCcTJxaERBeUFBVEFBQmhiSmdGNHBIK0diakhrRHNPVkZlY1lrWGlBa2xOZHdWQkNmRmJjQjR6ckYwVkhqT09MS1A3K0F3bnNyOTdZcUx0YWtKRFFSaCs2RHpzMGNzQTRBQmFHdUZwcHhjbnV4SzlXTlIzL2REWGNvWUxKL2UyNlpGbVAweTAzTUN1TUErd2xsbzFpb0F0SkNCQXlBQVRBQUJuckN3REZWNXBOd1FKczh6YUZQZm9WNUdyU2hSQ0lzRlAyMS9jSU1sbXh2bzVqVkFENE1oVGpoYVQ1VkNQVGUwcXkwUTZ1VUlpNXVUajJqSlM1QnpuUUhnSEw2Njk4TStXL2NzcHRSQjgzS2R6QWNuek54Sk0zbTRMc2tIQWxyQnV1WG0xTC9iMDJGTWxsV1ZCcXBRV0l3QUFiQUFCaTRVZ1ptdk9sa1IwVHJHVEFIbjNjUDBjckhUYUcvdUdDTHVTSWJac2F6VmlYS1NUSlYrSy9sZUZCTW44R3FBSjQ2UGlOelM4YkdvV1c1YnVDQWRRREl6MWxvck96bDdHajlhaWdJSm5kaktuNFVsNytqZTZUeXN3OGpETVNKSHFzSENOdUF4ZkVHYVRBQUJzREFQY0hBdm1va1hJMldoWVNBT2ZoTXExNzRLQzBVOVBNbSt6Q25teHFyd3R6OG5FeWpteUczRURNR09lWUoyR0czdWlrajQxYis3VFJ5d01iU1pKdUE3SG1MRFpWam94Mk5IVWVBbVNtQ3lQY3ZKTDFRMGVsN0N4RWQzUktjbHJkOTFXczVyOTdqN1lnNHFBVURZQUFNM0FzTU1KZEFIQkVEZjlWejhQbXVCTG81bmtvRGVUSkwyNEFObEVQVHlFUEoyeWpjSFhNY01YMGZJd25jMFdVbEk3TnNGcXpaYnhuYkRuVjIrWHhvQjREeUJ1cmV5Zmx3dTNXVHQ1V3Vxb2RycW42empoYmFsckt4VC9hMlMxRk5BbWoySWJZQmE4SWkwb0lCTUFBR3JwZ0JXbGdYNDBpczgzYWxPS2NybDQ4TEpyQkdJWnRjdkRpUXg5dEtFcERuTXlIRi9zVnQ3SkJYNHJ1VDNUVG5QcEY4M0ZBaXN2Y3pxRTNwSTdmWTNHbmtnSFVBS0ovanVuZnl0enVzbTd5dGRQdnlCMlAvcmI5eU5zbzliOHVpWHcvN3RlV3g1NWVMakwwZ3RiY2pFMEljRElBQk1BQUcrc09BWGltL0hZNXBremNBaHo1NTFoSm1ic3RRdGhmYUlSTUpXUzlhb1RPS2x2akZ6RWJ6WVNqSENTQVJvMDhTdDZPZmdYYWgyQ2piOFlTd0pybEJEMWdIZ0R4WUk2S21BdGs4SWtVWG92U1RNREJiTnYxNjZDNXU4MXlicXFBdy9YSmo5d2VEZE5pRTFnWGI3Tit1TFJaaFlBQU1nQUV3Y0MwWTBLTTJlOEZ3WmJzeTk4anoxV1paRThpY0RuNmM1eEljRjdjQkd3eG1Rb3o5eXdtMmVIUEdEZERhekdxOTFNZDEyeXI2Z1FydG9UWFdGZGpJQWVzQ2tBdG9YTGo0aVFzT2RaeUdOcVRGN3l0L0ZqMytiZXE5VUQ5WlpLK2xxU0xxV3IvY09KWnhSQ2t6aEtlVWp3TWpFSmRnQUF5QUFUQnd2UmpRSytYei9wRXZFOVZ6OExsemNrUXFhT0FuMzFyTWl0dUFEUWJVWGtXc3h5UWJZV2Rwd0RGQnU2eUNPbFIyeTFFc1pGVzFncWZXV0ZjZzgxVHE5NEIxQWNnRk5DcThKeDhpR3FxZmhKMnNTeU9tRkw4V2xidmF3dnJscHVWWGlvVHlvY3RZYlloSUNBYkFBQmdBQTFmRndERlY1cE5nQk5WejhOZlRORnYwS0Z2bjRwamxmbUViTUc2ZEplTkhWM1BBQmdObU5NSUJvajZ1dk9kSU5JMjVMbmJRZmRpNWtRUFdCYUF3MkJWUzB0TzRYU0hWZFRROWFQeFhzUzBwMFNPQzJiUFpMU1Q5Y3ROdTN5QzkwY1ErZTkxbUZ0ckJBQmdBQTJBZ2pvRVpiNjdZRWRIdHRNN2x0M3htbUp2eFBoMVBNMi9XZEFpL1lDSWJ1UUIybzJhQjFlOGlLaW9zM3NjdDFsdmwrV1RIVVZHTnVCK0p1T0pFTnF1b0VkaklBZXNDa0lHdC91V0Y0T0trdm9KV1VwSi95c0ZrTXhBejFiU05iZFJXSkZueStLdGorWWlVQjl2alZaa3B0S1BaWFVFeHplRWFESUFCTUFBR09tRmdYelVTRWIwQ216ekpvUWNOSCtyTFdtUHFCemcxVS9EZWlMSUtvVG5XcHpIVlZsekxuZEJEMjYweHc4Z1B1OUtoaUVzajUzUHZSUFRBbGV5T3BjbFdBWldNMUFtWUNXQjJSN1dPdm5wcExoUTkvR1Q3V2RZcGZxMmUvdWhVTXpJWXNmQWp3SWdlMmJSNW1RSHBJUUlHd0FBWUFBTjlZSUI1Qk9Ld2pkblk4VlhQd2VjZFRST2RlQ3dONU4wRzdxT2RhaEc2ZUtjUWZZcHUyei9QaElHWGhpa2VDV0hYbkMwWkdidWxaeU1IckF0QVlWUlVTQTA1R1JGOXFCWHFha2F2Y3hUcXNNMEJvMGM5NGwyakpoS1ZiSi9RM0c2bXA1Q2EzbWdjeTNNTDByZ0ZBMkFBRElDQlhqS2c1OFZZbDQxWklWZlB3VjgzcDRESmlWZkZUU2Y0VzN4WnUxem1aK3U5S012V0NwR0RuSUVMSVlleS9iVDNNL2hYSkRyQk5YTEF1Z0RrUkJvUklSOGlPMDhSYXBxS2FuK0gvVzZXeDVtV01PaFBaRFcxVjVtZVBMN3lZSHRsVXAvQXNYd3VMWk1vZmFrUUJ3YkFBQmdBQTcxaWdGWWVScXpNRnkvZzNrRVY1aWdZOGFxNXlQZEpNQ1cybWNrc3BXTUZXMHVzVGJtQndLNERJZW9TcHVaOE53NVlJd2VzQzBCeDhPM1NrZ3VMejJNWDd5bzBVZnp3MDFiWnlCbEZuNWJqT2duUkx6ZVd3ZlltQmtlVUVVc21tK2hGV2pBQUJzQUFHRmdnQTNvK3lWNncwWFZlLy92cWZqN1RLdk5MYU1ydzdad0I5aFp2NitnYWM5MWR0dVFxdndjNU1QWWJmeDhYemZnK3RDZDJoVFp4d0RvQjVBSWFFeDYzdGlGR2M1UXM0MVlmNStXVWlZb01IMnd2NjRnSzBTODNqbVVjVWNveTRSV2R6NnlRWmJHNEFnTmdBQXlBZ2V2QmdKNVBZbW14SERuWTVBM1pvU09TQi9NT2tVd2RyVDNieTZXWTVUckpkSlNBYzF2ZmRuQWgwS2QzNTlXcS9YMWNGNXdGZHB4V0t6SWxXT01adWdiQVRDYXVPd0ZVc2xJajRFd3drZjNrTlZTMGtVU2dVUC9tSllXMEdOZFlIbEtTYVRkQXY5eFlCdHNiV0tJQ1piN2xORkNIcEdBQURJQUJNSEFsREJ4VHF6VUpOUjgyQjMrdTFaR25jcVJEK01XK2ZRYUxhQ1YzYzVJdDM2aFc4UVhWYXFtUDY4QXF1cTZJczBhNkEzY2FPR0NkQUhKRERZK1pDaTdtNFFrNmtjeTJ4N0wycm83VkQxYmIvNDBHclY5dVdqVzVzcWt5WWk5QjBTaVJBQXlBQVRBQUJxNkVnWm1xemNPWHNJbCtHTzlDc3JQYy9DNWxvV0NBT1NJYmxneUw4Y29UUzBSN1FWT1o0NzlkcVhGVlVaUDNIQ21aVW1PYnlFWWl0alBMZCszbXVCTkFOcEN4WVN4VHVaODhObjA3OHRtVUsxdmZrQjY0KzdSMnJBVm9PVllQa0hWVHNvRDBWcEg3MVlNbktMYy9tdFowQ0FRRFlBQU1nSUYrTWJDdkdnbXZSNVdETE43cmpUbjJ1VWh4TThyTm94OUtDL205SmZnMHNjTnl5b0hveFRpM1JMUVhSQU41TnZNNUsyTUozREYrbE1oWTIwUzJuSmJDRGZOVmFqdGduUUFxNEt0eksyZjU1UmRaMU5IVE1JM3BnRTFLdW1qZ0xuQUZiQ2w5allDWmZFUnlwYUdHbWl6SnU5NzhqSzhnbmVKOCtiR3YrckMzdnY3ZG1RU3V3QUFZQUFOZzRMb3dJRG92V0dVZVBqTjVuVmY5Vzc3OGJacURJM0x2MCtLTUw3NGR4S2xOQjhkampiQUoxd3ViTVJQc3VLenk4MFpDek9FdjBYaVgxeE8xNEd2aWdIVUN5SUl4TmtpTzZ0Nk9UZGEyUFAwazdHZXovQ3FLUEZ0VTIwQklIeXNIOG1pNnF1VG1Oenp2aGFUTGZuN2hpejZHck9JTUJzQUFHQUFEMTRFQjNXc1Eza2FJWnNYcnZDVG04Q0xOZmM2N2JMdy93c29QUzJ1UHNFclhDcnpKblR4MjNGbnpKeDhLS2NmNEVhM3QzUGJyS01VMmNjQTZBVlJDR0I5d0lZZzZpVS9ZY2dyNWU3SC9sNmNsemZSN3Ric2dzV1FtRjZEeDNNNEZ4OStjYVUyZWk2dm5QejVqU0FFR3dBQVl1SGNaMEN2bHQwTTVxSjZEUDloTTA4eTNvWm5JaHprRExOUStlMnJZWUlndVo4Rno4L3VxR2J0ejdoRWFESlRVbjF1RnlLL2NzOGE2QTVzNFlKMEFja01OanBrSllLZkI4bDBKSm9xZzlCUEtGc2lIV2VCQUtmWDltcThqWldBaElmdVVNZDk1SzBRVFpNQUFHQUFEWUtBbkRPaVY4bnVoZ0tybjRBLytJUDNNVE51NmFqVG1XUkM3WXUyaGZmYlVacHJtWjR2bGtyVjBNMUtZTHIvRm85Qy82NWJjK3NyY2JzT2p5b2phcWU5Z2RnUEl3RmIzY3NqcHZGTTNkWHZweUUvNXhMTEtHNHgzY1J5VjQ3b0tvY21HYVhyUTBNUlFnZmVlZGhzYVFYSXdBQWJBQUJoWUpBUFVQMlhzMjFWaFhxU3d6TEZ4SldNZUZUOEsvVjIzclBOMG1JNmhiY3J5aDc5RTZPamczOGU3WU12ZHpMaEZlOE4yb2NCTTNBcXNNY3dScURzSm54cjBkZ0ZaVVVZRnlqN1JLLzhRMFdBdzQ3L0o1UmQrbHdYOWo2cWZ5OTZkYVVuUVFoRHRHbUwyQjlkVE8xVG92YWVUZXJxUkNneUFBVEFBQnE2RWdXT3EweWVoNXRkNWlxMVFhYm1za2FVb0RQMXNtdlAwVFdWSm1yN1B2T2ZYTkdUSUxiZDlQTGxXdEViMzFINGVVRUR1dkM2QkZEYlh5SWxZYnhvNFlOMEFzcUtNQ3BTT1lmZ2t3aWpsTWNMOFlUNjNKcUE5S0N5VHc2enlyUVJlNkdkMTBsRGZMYTNKYzNIYTBBaVNnd0V3QUFiQXdDSVptS2thUGR5UkdQSVU5bWJPQmx4Ky9Ub3RmbXFTK1NFYk5uRSs4V3FyR0RIbEpqczcvbDNSbkxwZlZSYVByUEZUR1J1K2U0ZlN3akpldHdlc0cwRFczRVVGOXVSRFJJTUI5MUMzcmRDcEEreXpyYkVkQmQ1U0QxQWFYcmdjU0o2V1hENzQvQmQvNVp0ZS9zampqei93d0FPUFB2cm9XOWtmdTNyODhVZGUrZGl6SDNydUM5UDBiem5TSWhnTWdBRXdBQVo2eWNDK2FpU0NIUWs1M2hTZUY1b3JkWkJMNHRvR2JNRFY1MFZaT21ySXVqbGZ6blBROU0xWW1kTUJ1WXRFeG9idjNxRlNOM0RBdWdHVXkxV3Rtek5CeFhtdHRLMG00aXRLckNPaE5IdnU3cnhWZXhYSzJFOHRqOFlPV0lVaFJJTUJNQUFHd01EMVk0QWFpV0JIUW93M1JVeVRsNjF6bWs1eTNEaTNBZU83QlJTN25JejluYWhKYS9WY3RLZVFqcVFSZTM4VllTb05sK2F5YWJsaGhOczFXbVFMUWQwQUtoaXBjVHNWUk0xcnBHdzdDWCthSnhhbDZ3Smh1cml2UUhJTWVuMUw1L3VxV0hLTUlEQUFCc0FBR09nM0E3SS9pelZQd1RONFl1ZmdUMlhiVjNBNm5OdUE4ZDBkU3BSSkZaMzluNVFNaW9DaE5HanRVaG5RdGxKYjlyVHUwQVlPV0RlQTNGQkRZN2piVTF4a0VacTJYYmtaQS9KcFpaVzBaVWp3VzBaWlJYekl5cFNCVWNkZWZIS2tBQU5nQUF5QWdhVm1JSDRic0hYZXBrUzRIYUoxTG0yMHo5eTR3ckpJUlRPYnhsUHcxVmpFa052czdIQ012bElmVjJIMWdNSkpiZnBKN09OUjN3SHJDRkJzQmtyeTBoZTEwMVFTN2phQWozZVhINThiaVh4MjdweDJhejJuL2Y1dk1oN1l5MitlNXlKeEF3YkFBQmdBQS9jNkEzcVlaQytVaVNGdlY4NURwWFZQVVdHbzdzeTFEZGl4TFdMTWJYWjFQSGxrend6Tkd5b2dWOEkwdFczTm50Z2RXdDhCNndpUUcycGdqUHpJNG5hZ2RLZGlva1AzcFVVVHQ5U2pFKzBzRnhVRjNuLy95OS8wbGNWOVV5NmYrK0xudk9ubHI1b0Vxb0FZR0FBRFlBQU1MRGtEWWtDUnQwK2hMbFhzSEh6NkJQSmVua2pXSnRxM0VtTVI1ZEhRK3hQVmhIWncrZ2Q1WU5rZDdicTFsUVVaVnhjS3l0d0lDN3Jjc2ZYUkJLWHNDRkNRYlorUXBHSlIzbzBQaWR3SjdQSW9ML05YMVUvMVdmbmd6dTVtbnFmVVBwN2RHUlFvQmdOZ0FBeUFnYjR5Y0V5TnhTUVFvUmg2aTVpRFQ0NUtvVkhjZEcwRE5yU09iNjQ4NDVGV2p5bGwyOVg5eGRpZ1BpNjdaN0V1TmNSdi83NVQyd0hyQ0ZEZ0QrOFdtd2txVHQwQ0M0eVJqK2ZjdFBncjhwZEtuOHlGbWhMdFhtY2ZJRktHYzZkSnU4YWdEUXlBQVRBQUJxNHBBelBWT2dRdmxJK2RnNjhNRlBVek4yVERSaG52WUR1MFJiUWFkajh6TDQ3L2NlN1dlNkZrMXF3aVV4a2I0WW9xTmZVZHNJNEFXYk1YRXpqa1ZNUjdvakVtd21YM09aajN6TE1FLzRrSHNPUHVhUmJXNlJYTkRwUm1pLzhMTHlLZElvRnlNQUFHd0FBWTZDOERvcjFpallSaklub1orRHB2VVhiTDRhNlFUUzVmK3J5amN4c3czbnJOWGJwYUN4OXhTT3o0WXAvR2RTSGlncFBJMlBpcDV6dTFlOEE2QXVUaklDUk9Ea3IzWld4TnVqOVAvSzVDL3Y5TzVlK1VYcDZINUtVTkdiNGJyUHM0YmNNRWRJQUJNQUFHd01DMVo0QzVBK0lJWHFBLzVPSVJqWm5RbnFhRlQvQTV0d0ZicmUyZVJQd1V2NmRBZlp3M3pWUksyYnQyYUVXaWZZYStUMjk5QjZ3alFENndJWEc5K1JDUkJEdVRQOXQvOTZvZmZQZnJudmxUOG9aOUlQSXdKQ3V0eU5CSU1abk9uK2V0MklBU01BQUd3QUFZdU9ZTXlONEwxa1NVSjc3YmN4WTdCNSsyeTdxZFYrZmNCbXhXMnJBaW43Q05POXFWNE8vNGxTV3k1YlFQTWxLK3R2dzZMTEgxSGJDT0FGa3dSZ1ZKaDJNM0trMkh3amVHOG5mTC9WOWMvOWRnUU10T2NnRG9wcnhIUm9kVVFEVVlBQU5nQUF6MGxvSG9iY0RrSk9mdy9OQTJGM3Y1Skt5ank3NE5HSE5QNGp1Vjhyb3I3MzVadG9ZVm5YN1V4MlVmWktTSlBpZVYxb29DdFIyd3JnQVZBY2JlbndrNnoyT1RkU1pQSHg4bG40ZWQ3NjUxWnEyc21IeHp3MzUyYVYvNlcxYUNFREFBQnNBQUdGaHVCc2cvU3ZjQzg4azhKOWNHRWxZTnRNMUZvWDFtamZhZjJlUzVRM2hnaTJneFRHMm5kWGZpMTBudHFOMGZwSEdtK0phOXRnUFdGU0EvRGRXeFUvNUlMR0RpWGpVU0pmR0hqT0xjOFptVDRMUnRDUDVtZXZuY0wzak8xN3p4RmE5NTRORzN2dlhOcjMzbTIxNzl5c2NlZnZaRHo5dEpQMmV4U05ySURYU0FBVEFBQnNCQUZ3eVFmeFE4cTJ2R1c3YmRjQ2hqTHMrT2VUN0pMWWNYeC9FVVJQTUpXN2diY3p6VmF5MnBqMnZMYXZKQ0tra24xbGhmWUcwSHJDdEFQckFoY2NMZENWN0VFYUt4cWN6VEUvWHJpTk9kbjJ1cUQrbkJBQmdBQTJBQURMVE13REcxVkpOQXhVT2U0RHhRbUlsTnVYeDVZdjJtWXh1d1c2WDFrdUdtQWlWVkI5aW5WSWxUSDllZVZYQmRaQ3N0N3E1aGxjMEhEaU9Xbk9aU2RnVW9aeVQrUm5iTTJRZHE0N1cxaytMbXR3cXZrUDlHbDE4M2IwY250SUFCTUFBR3dBQVlhSStCR1crajJCSHFTTVRPd1I4a1FuMXB2SkdGYmxoeXdhYzUyWWY4TE1JMWc4NEVvaWZtVmNrdkpIS0h0em1Wc1RVNmZrWjFseGwwQmFpS2lJcDRPZWQ4dTBKcTBkRTMzdjd3UzlJSG4vODMvNTlGRzRZOU1BQUd3QUFZQUFNQkRPd3JMeVBVa1JERFlQWjFnWFpyU245aGthVnJHekErSmUzRXJxaXRVTFZQK1VHbHZuVUZmV0tWVEdSc3hVUitXOUxqTk4yMmhWZUdkUVdvMHJCZlFQcUZIZjlxZmdpSUJRTmdBQXlBQVRCd3pSallVVjVHcUNPeHl1VWpWbklwZHllOW5lZkZ0UTNZbUdtZjUwWGJ2dnRSbm9NMFlNUnNLZ1FkZllPMElySGdXSWFBdmJuNTZaTVF1WkpNVjRCS2h1SUNab0tuMDdoRWtBWUR5OHpBZmMraW1sWFdJcjcvTDN6dWk3L3FWVCt3ekd3Z2IyRGczbWJneHYvUDNydkh4N0xjOVlGejhBWHVPWndyeVR3K1NkZ2xVaHhNUGdTQ0JKakVnYlZId1FZTUFldGdBd3Q4Q0NOTTRoQk1rSGdzSnNCNkJEakd4aEFKV0I1T3lHckFYbWZCZ01Ramh0Z2JqM0JZRnZQaGc4UWo0R3pXYUFERHhSalE0UnlkZTdHdjdkNTY5SzhlM1ZYZDFkM1ZNejB6My81anVycnE5L3hPZGZXdkhsMzliZjFQK3lZSEJKVzNBUk5QMnpzT1NaNHMyaElndytMYkJxenZlVG5TSTcxT05sUEJqcU55VmtubytVUUF2Wkc0WFM0bkdrWG5ESktlYlhJODNidlZSbk1kZ29EQVhDRXc1amRGcGVQK1YzejRYSGtJWTRFQUVBaEU0TlllYndzK0xrOWRlUnV3QVJkMGtSZmt5NkZ0THZadEFqYVE1dG9Hak8rcG5nblZiTDdtVjNMRlVtWmZmcGRZR3VOeWp3M1NHNG03THRaMjhqcG5rSFJUbXZWWDdmZ01xVUJnSGhGUUhWdmVYQVlmbi81ZDgrZ3JiQVlDUUtBWWdVUFJCbHlQY2xRVUg0VnVBeVpuRkhOaS9CbjBYYncxbStUY1BkSjF6T3c4c3lsalh3MEZGQUZLYUl6TFBjbElieVNxV1BUVzRONG90cTIydk00WkpNMlRNYndiSmRzQlhBR0JKVUZBZFd4RmF4UCtvejVodWlRNHdVMGdzQVFJVUpqMTNKeXZWYmNCcTd3R253S1ZrYTJhUllTT2hXUXJPMG5TOGplZDVSNFVEdDIyZmV5S3hyaTJjeVU4NHlwdFZFZFV5cEJzZWV5dWN3WkoxMlhsYXRsM1FobG5JREFQQ01qUG80WUhYcHJ5QzBmejRCOXNCQUpBSUJpQmNYcC81MTkxWkNOUjhoaUZDVnZsMUZWR095akNtOWp5TjUzYmdQSHB3UzJiTVBiVjI0Vzdhd0ZpS1hUY2NOS3VDem5HQ24yV2NkZEpHUzJ6Y3daSnorUVk1MFUwTnlFSUNNdzlBdFJaa3ExRXBkOTdJWTNUM0FNRUI0REEwaUJBQytFZEx4Z08wN1loZEJ1d1MwNS9wd0p5RklCbFdKaVVqVXdXdXp4azJXZjU3Smc1TFBJTDNJYnJpbE95WTkrcGZpektqQlg2ZTYzSGpwMHpTQUlqbnpWT2tKQUpCSllUQWQza3luYWl5dS8xTnkwblp2QWFDQ3dtQXZUa2RxeWU3NmN0UStqT1hnTk9YMlcwZzRadGJHVGQyNER4UlU3dUplODJkNE1ydVRiREhWTmx4SzV6VjluaDluWkhGdXExNXl4ak55TWg4dVc2Vk5rZGc2Ui9ZbWxhYVAySkRBbkVBWUZPSXJBeVNHL1dXcWMzZE5JbkdBVUVnRUFkQk1hcUZjaEdIclJMVnhMd1ZpRFhYSGtOZm84VzRkdDJ1N2NCTzJkMjd0cUVzYTlFTE9wNi96S3ZpRkE3eWhjUkVNWkNObzZNTzFSenNkZks2NXhCcVJjRDVucmJYeStvQlJpWWdNQ3NFTGo5MTEvOHhqZSs0UGxwUDQzZElmcjR4TTkveW92ZW1CNHZmTXJ6bjYxTFZBb1IyS3orTitnRkFyRVJvTzBMMk8xOW1wR3Qxb3B1WndvOGwySzZxZEpvaDl6MUlVbEdsa1RuTm1COENYN2IyMGx0OGpZdS95NkNaVng2MGVlazdMQXRUd3RwaXVFdWNmS01DVjIwYys1emE5Z3hjb21maFVHcEhhOW1OclVjZTdvOFJoNFE2RDRDSzcvNGJlS21WVDhQL21iTzZCLzczWi9wcTNLWnlEYlVPUjVrQUFFZ01COEkwUFlGN05iZXoxaE1LN1NTZzB5QjUzS1ZOdy92OWhRNnMyazE2cGxWeXVUa2g2SCtrTW4rTElzcytvV0VZaTFFcmdwYlJ5NXFHdGpib0VLVzBYTHcyRG1EeVBYZXY3Ny90MVFhQ1NBQUJDd0U3QzBwUEYyVkgvbVB2R2xWeDNWUUcyV3B3UVVRQUFKZFJJQTJvV0IzZC9hMlhxYzdmaEptK0NXbnZ4TkdLNm1vOVRteW1NNGQyNENKWlJObkZsbjBDN0VpTFd3RVQ0V3RFNWNWNnh3SWR1eFRJUXNwVzk1QW8zTUdrZXM0QXdFZ1VJREF1bWdxNUk5L2pldnYvNXhCbHJTOXFXQ0J1U2dDQWtBZ0lnSnFtQ3MvU2RaUDcvbXdtS1RYRzNENmJCUlhhQ3F0TWp1d3FBNk4xVk5VOEVkTWRPQlNOR0twZkw3azltOEhzZEhRblh0aXNjOEZzVVBGbGV1dEc5ODVnNEpnQkJFUVdIWUVXT2RNSFZzRllQeUFvbUtKZ0kvVkZvaENFUkFBQWgxQlFOLy8yV2svR3A0S1hVTXRvcW5RSFN0Uzc5Tkc1WTRGeG1aKzB5d3hBSFpoVWNXLzJPSFdyQVhKcGRjM25RRVlyYmhLbEtoeGFHQ25PS29tT21kUVZRZEFEd1NXRWdHakIxeThXUEpQUk9kOE1oa0FBQ0FBU1VSQlZQdVV0cGo3UzRrVm5BWUNpNGJBVlhwSDUzdFY2cGtlZUxPTFFaalEwYklVeGoycDNYNU5qdVZ0WkdEbUEyQjZVNGRNWWFSTEVUYzlDQk9tVUJzNTZNOVRTSFV3dXBOL3c4SEIxeVNyY3dZMWNRYThRR0JwRUZoTld3dDIwZzJHMC90SE5XWHlZT0lrUVNZUUFBSnpoUUJGQy9uVlc1ZnAvVjdTTENodlJVdFNhUTErcjNjc2RWZ2o2bndrN1VCSkZZbGJPL2s4bXlMQ2xlaUtobnlHaU9sYWwzWTdkNGJsNzJ1S1F3MHBjby9PSWxoWUlHSmRxblRxbVlsQkJiYWlDQWdBQVVMZ2hPN2N4Tmk0bVFydDh4OW8wdVNUN1NKY0FRRWdNSThJbkt1YitzdzIveFlWaEM2OXV1UU1kMndoWlZmcCtMc0tWVGc5SDRrNnN4bVBXWlovZ2FwTlcvdnFrQ2tKM1dsc3pHbjU0Wml4cEwwMTlMcDd0cDlIYUJSYjEvcXhzS1pEQnRWMUJIeEFZS2tRdUtRN056OEhrY05CTkZHUy9ucVVLMFVHRUFBQzg0YUE2b0JsQXh5MmRZSThUZ05kNm5OeVIwQlN4RTdyekk0TW92dzJZSUtxb21SRFlHQlNlRHNLSXhhK2NvYURQUDJZNS9OREljckN6SlpmZ3V6MWhVYjIweFdEOHJnZ0J3Z0FnUndDZTNUbkJteFlmSHRIRTM5MlRoSXlnQUFRbURjRXJ1aVdQc2hZZnBnV2hHNWdWV2NOZm84Q2h5MUQrV3B1RzdBOVprcm9PSndocUZwU1JIbjVENUk3aGFoZHQzS0wxZVFBbm9ST21YeGNjWHMwcDg3Q3pNNFpWR2d0Q29FQUVFZ1IyRW5iV1hZeVcwRTNQcS9SeEJnQ2MwT0VYQ0F3VHdpa2s0REpaMmFNVmpPUW9idWZpalg0bFFkNldHekNEM09CL2JsOTJldjlFaU5vdjdrUkkzNkJTOERVcmx1T1hTdld1VC9pVU1KWUFMbVJnVGZ5WmVjTWl1d2Z4QUdCeFVSQXRiT3N5ZGd2ZFZFc2hrMmJsMmVXVW9NQUNBQ0JqaU9RcmxqNkIxa3ovekM5emJQTHNiSjA2bnFWTTFSY2c5L3IwZjVWeGdUallXWWJNUEZGcEM5VmV0cEtzTGd2ZUFtYjNyM1dlbjJBbTBhVHFrd1lCV0M4alQxcXkyd3B0M01HdGVzdXBBT0JCVUhBYUM5Q0dnblJTdkdXS2pkTnNDQjR3QTBnc0ZRSThBYmcva2Q5UzlibmxUNi94OW1SaXpDeWxIUjl5YW52MEZYd3VjL1pyQm5HVFhzYnNOc0RWaHc0TlJpczFVRTRabXFLTitMUlREUnM2R2dGTDVtVUwrZWl0RThzeUF6YzNVSnJxSmpxbkVFVjdRYzVFRmhPQkhUWEtiOFR0Z01SMFJ1VnpVdnUyNzBPY21RQkFTRFFhUVQ0NmlHMVdFbGJxcGJnRzBOVHV0U1Y2dk5tSVpoYVNYZ05aMk9ISGlKaUZ4dXF1TGV5eDBzdmRFWmJLYTVHYjUxYXJPVkVFSXVmTTV1U3Y4SjVUK3dvcG1QWEs1MjBpZU5kZGM2Z2VLNUJFaEJZWUFSMDF5bXNsOWJYVFErTnNDOHdPbkFOQ0N3NkFpekFjYXl6MzB6djgrQUJzSHByOEhzOVd0V2dkbkROYkFNMjVJWk1ZZE1ic1lvcWRLRHRraHNsankycmZxeHczRGJTZFIzMEZpVExzNmtzbGlnWGw2azE3R1NybXBWQlVieUNFQ0N3NkFpYzZEczNhQUh0c2FaM05OdUxqaGI4QXdLTGhzQTV1Nk5QczA3eG5lZkZjWlF0OFYyTG9mU2dKaVFqZ1liQS9xYzAzOW9HYk9XbDNJbzZZak5hU2krRi9ZNmhRQ2ZqbmdRbmI5dC9ZVmtzaXBQbGFVekpRN3NMcDVoNG1aMHpLSjVya0FRRUZoaUJTOTZJeUNPbzlYa1NVYk56cnRsZVlKemdHaEJZVEFUNE1uanpKVVR1cGRwdkpuem82WW8zREpYWDRETmRZb3lHTTMrVnhOZmNCdXpXbUJmY1A1TWxyZjZ1Y2szYmdTcDJPSEY2bUxHVmVLV0FOWXNub2l6ZGZKVkZtTlpHczRFNktwRjF6cUJLMW9NWUNDd3JBbnZVamdSc0E4WXgwdTg3MTJ0dWx4Vm4rQTBFdW9tQStGRE52bTNiWmRvcTNKdlkrUVZYZ21XamdNQmJwTmFWZnE0Z1dkWHh5cDl2Q2pzeXhua0ZOU280NXFvQ05abXZqcHZCNncwZUIvR0p4OVNsTlc3UlNqK3dhVzFnZnVjTWF1QUxXSUhBRWlIQW00ejB1QlBrdHNFUXVtSWlTQzZJZ0FBUW1BVUM1K3orZjJ4aWF2NVJhaEl1ek56aWRKL3ppSWlqbU01UituK1R1c2QrajVVeWMrU0EzTXB2eXZ3M09WamlaNDI1c3JNd3VlYXI0MG55SmNUMEo3eHR2Qll5K2x4YThseGU4bXFXcUljTHlTMC9kODZnY3BOQkFRU0FRTS9zT3UwSDRUSG1MVXQ2aklJNFFBUUVnRUIzRWJqSjcyWnpFdktkZEg5L2NialJkZGZnQ3cyL1RRcVRUM25GNUZCdW9QV09sL1ZsN2xlR0c5R0VVbWdMRkdDK09zNk0vSHNUem5mcmQ0UzlYeTFreUlWdDkwZHlNS3oxbm1ybkRCSWc0QWNJQUlGaUJNeXUwMUV4YVZwNktab1orYk1ieEFFaUlBQUVPb3pBTC9HNytUTW1aT0Yvb0R2OGN5Z240Rng3RGI2UXJTT3dKR0hEU0gvMUhhLy9TRExpWXdPVXh5RGgra0tYYWoyVUdyZVpudS8vOCsvK2pwL2h3MTlKOGcrbExiZjY0dXJlLy9veW5uMG5ob0ZGTWpwblVKR3hLQU1DUUNCRndPdzZUWUpRT1JFdGkveTVHOFFCSWlBQUJEcU1nTndKNHQ1M0NSTnYvV3U2d1IrZlZMRDVpblBWV1lNdmRYd3dLYzJjci8rdkNqWTBJUlhEZ0xSdlJKa2dhZ04vYWk5anJuNWZVNzFHeWlqYTNvV1ZGdjBuU1djTUtrTVE1VUFBQ0RBRXFPc1Uza3dZSE9HN1pBTnJJQUFFT292QUg4czQ0djZMdnZHdFg5dVg2U1I1WWxMRjNrUE90bEdGdzZaTjE5dVQ4dlI4YjgybWF1OUs3SjBhR2tCZVN2T3VlN2N5RWRoekpzckNZZW9DTysycXpMWVNsMUpaZHd4cXkxSElCUUlMaFFEMTVkZ05ITGpaVHZydE9ISEhodzdaTHhSa2NBWUlMQm9DM3ljZjRPYnYweWVWbk94ejNrYmgwcjhUSXJnWWRYemhxSklOVFlqRmU0dGJnUkxTc0lzdDdhSVhCYVRKenpENFY4YmtScFdaWEVOQWxXVG5ES3BpUEdpQndOSWljRW10aFBON0pDNVl6RW5MWk9LaVFCNFFBQUx6aGNCTGRUc2dVeFduL2hxdHdVK2hXdm1oLzJoWjhUOGZUUkZEc2IzT1FhRENIV21ubUxIODg0OGtvKzk5cDhXKzh1Mnk0RE1tVm5ZckY1MHpxQlV2SVJRSUxCb0NhZGVKTnhYdkMvTk43RFZJYmM0MG04Z3c4MEFGQklCQWRRUitnRzVwY2E0ODlkZHNEYjR5ZCtVdGJ4MXpBNjQvNldOZU1WSzVVMGt3dmFFdks5S3I0K21NNVR0ZTl0U25KYy8rZ3EvSm1ma2pQL041eWFmOWRDNDdma2JuRElydklpUUNnVVZFSU8wNjhVYnZUcGgvYXR0RXpyTWZ4Z01xSUFBRXVvM0FuLzlUZmtPTDQ4Ry9xbXpxRldjTVhVSlZLUDNjM2hLamtEWnE0Wi8rVktnNGVuVjhPNVNoYmJyT0dkUzJ3NUFQQkJZQ0FlbzY4ZVl6TUppaW01MnpORmwxdXhENHdRa2dzREFJdk9NYjJFak85U2Y4OHcrdjRkRmh0TmFBU1hwUERRT215VUtyTUhhbnFiUklWK2NNS2pJV1pVQUFDS1FJbU5GVTRIU2llRjFJUkYvc1p4dElBZ0VnQUFUNnZFVllpNEhEWnZkYkZYb1IvQ0tHdnpGa2RNNmdHRTVCQmhCWWVBU282OFNiejBtWXQxWUFkamVNQjFSQUFBZ3NNQUppRjYzMDI5TU4zV1F0MFVaREVXMnpuL0Rta2gyanRoV0Z5dStjUWFHR2d3NElMRFVDMUhWaXJjbjlRQ0NzTldDQkMvY0RSWU1NQ0FDQmVVUWcwaHA4NWpwL25mS2c0eEJjTWh2WkVTZmdqT0hycGJDblF3YkZjQW95Z01EQ0kwQmRKM1lEUHhIb3JQVVdaSlJsdDRHS1FRWUVnRUEzRWJqaUVVQ1V4b0QzNzBiZGRGSlp0Y2U5RFg5cFV2RzFsdWljUWExNUNzRkFZSkVRdUJRdGlmajV5MEMvekkxWWszY0ZNb0VNQ0FDQnhVWGdrRGNoR3pIOGUvOHVqU3g1SE5xUnJhYllCc3hETXQzc3poazBYZmVoRFFqTUtRSnAxNGszS0tHemlVK1NyWS84UlFBMnAzODh6QVlDRVJIbzgrWWd5aHI4MVM2TkxMa1JvbGZIUTF0TXQ1U0l1WjB6S0tKdkVBVUVGaGlCdE92RW04K3RRRGRaQzZtUHJyOHdIdWdUeUlBQUVLaVBRTVExK01kSjBwMlJKVGNpOU9wNGFJdnBsaEl4dDNNR1JmUU5vb0RBNGlKQVhTY2VVWjBHdW5taXc2OUl5ejRDRllNTUNBQ0JUaUlRYncxK2I5ajlSb1ZlSFE5dE1Wdi95enBuVU9zZVF3RVFXQVFFcU92RVk2cTFRSWVPT1RFZG5SbUZEelFlWkVBQUNFUkg0SXEzQjNIYWdzSDhiQU1XMm1KR2h6c3JrTjVsNzR4QldRTnhEUVNBZ0FNQjZqcng5blBpS0hkbERUa3hIWGRkRk1nREFrQmdtUkE0NU8zQlJoU1BtYURkS0lMYUUwSnpBSlAyVkZTVDNEbURxcGtQYWlDd3BBaFExNG0xZXFIYmdQVTJlV05MeC9hU0FnZTNnUUFRVUFqMGVYdHdwQzRiSlBocXNvc0cvTk5ndmVUZVZtZ3hXN2ZwVXRnVDNvUzNiaEFVQUFFZ0VJQUFkWjNZRFJ5NkRWaHZSOTd0OG5jalFBbElnQUFRV0dRRUlxN0JuNk50d0lKYnpOYi8rajNaR0hmSG9OWTloZ0lnc0FnSVhPcGdLblFiTUhQZGZ2ZjNyRjZFUHdrK0FJRnVJeEJ4RGY0Y2JRTVcybUsyLzkrbGZlTHVHTlMreTlBQUJCWUFnYlRyeE1PdzBDVzA1cnI5U05NT0N3QWtYQUFDeTR2QVZaVUdwQmdtSnVxeFlvcVpsL0tQSmNWek9JSTduVE1vZ2s4UUFRU1dBSUcwNjhTYms2MUFkODExKzBrU3lBUXlJQUFFRmhhQlE5NkFiRVJ4YjczNzI0QTl6TDFsUjJpTEdRV1hJaUdkTTZqSVdKUUJBU0NRSW1CT0o1NEdvbUtzMjArU0I0Rk1JQU1DUUdCaEVlanplT1FvaW52ajdtOERSdDlpQzIweG8rQlNKS1J6QmhVWml6SWdBQVJTQk16cHhMVkFWTTU1WTB0SDEvZXNEdlFKWkVBQUNOUkdJT0lhL0Y0ZjI0QlYvaCtvVHh6YWhGZFdBQVlnQUFSYVFNQ2NUcHdFeWg5UzhNWFBvUXZIQW1XRERBZ0FnYmxEUURRamZ4WEY3QlhXcU94R2tkU2VFT3FDVHRwVFVVMXk1d3lxWmo2b2djQ1NJa0JkSjlicUJXOEQxbWZFNnRoWVV1RGdOaEFBQW9UQUZXOFA0dlRGYmpCSkZ5UzNvK2REMmZ3RnQ1aXR1OUU1ZzFyM0dBcUF3Q0lnY0NLYkV2NGJ1b2VNdVd3cy9QTkZpd0FXZkFBQ1FNQ0ZnQWdBTmx3bGxmUG1ZUnV3VGRscWhyYVlsVEdvek5BNWd5cDdBQVlnc0l3SVhNcW1oUCtHN2lIelFacWx3ckRaTW9JTG40SEFjaUN3dzl1RW95aSt6c00yWUdrTEdOcGlSc0dsVUVqbkRDcTBGb1ZBQUFoSUJQYlNXNWVkUW1jUWpGbkw4S2dOZUFNQklMQ29DTVJjZzcrS2JjQXFWeE5zQTFZWk1qQUFnUzRnSUxxdU1namJDclJuWGNkc0hkb0pKOUI0a0FFQklCQWJBYkVMUXB3MStMM2orZGtHN0U1c0hPdktvMjNBT21OUVhVZkFCd1NXQ2dGelBkZHBvT2ViWmdCMkZNZ0VNaUFBQkJZVmdTdmVKSVNPb0plQU1KeWZiY0QyUzF5WldqRnRBOVlaZzZibU9SUUJnWGxHb01ZMllHYk1obTFZNS9uUGgrMUFJQTRDaHp3QTI0MGphOUQ5YmNCV3VidnM2RXp2czNNR3hha0trQUlFRmh5Qkd0dUFXV3Z3MzczZytNQTlJQUFFU2hIWWlSaU9NRkc3cFFwblMzRE8zV1hIYkswd3RIZk9JTU0ySklFQUVQQWhZQ3lvRDkzVTVrUTJQdkwzd2ljWStVQUFDQ3dKQW1JTmZtajdVWUlKbDlYMVZ1VlFObjdkK1FwYjV3d3ErWk5SREFTQUFFZkFpS1pDTjdVWnk5WkgvTjREaWtBQUNDdzdBakhYNFBQMTVLT09BN29wbThESE8yTm01d3pxRERJd0JBaDBHWUZMMlpUdzM4Qk5iZmlYUXRRUmFkMXRseEdDYlVBQUNCUWpjTVViaEVodEFRdm1yb3UxemI1MFJ6YUE3NXE5SmFrRm5UT29NOGpBRUNEUVpRVDJWQ3dWMm9CYVM4QTZzd3ExeXhqRE5pQ3cyQWdNZVN1eUc4ZkgxZTV2QTBhdklkMk40M0Z6S1owenFMbExrQUFFbGdHQnRPdkVHOUN0TUgvUE9XMTZ2RGVNQlZSQUFBZ3NNQUtpRlluVUdXUHRTK0JZL013QUZVdmVXQk80T3pNTE1vbzdaMURHUGx3Q0FTRGdRb0M2VGp5Z09uVVI1UFA2bkRZOUFsbnlRcEFEQklEQW9pQVFjdzErN3pEYVpHWnI4Rks4RXlua2JHNW41d3hxN2hJa0FJRWxRS0Q2Tm1DMDV6SVB3YkFFZndtcUNGd0VBaVVJeEZ5RDM5c0xIb3N2c2FxOTRuUVpiSGRlZ3V5Y1FlMWhEOGxBWUlFUXFMNE4yQW1OZnJIenhnSWhBVmVBQUJDb2g4QVZieE1pcmNIbkkyQVg5Y3lZSHRlQU81eThaM29LeXpSMXpxQXlnMUVPQklCQXIxZDlHekI1cS9QMkJ3TmdxRUZBQUFqMGVrUGVHdXhHUXVLRGRwNGVTVko3WXM2NXcxMktFenRuVUh2WVF6SVFXQndFVGtSTEluN0N0Z0V6MzRIY1dCd2M0QWtRQUFKMUVkamhEVWhuRmtUVjlhSUMzMDN1OFdkV1lHaWJ0SE1HdGUwdzVBT0JSVURna2plZDhnaDc5ZWlReURFQXRnai9QM3dBQW8wUnVNSGJoRWo3NERjMlpqb0NIaDVjZitGa09xckN0SFRPb0RDelFRVUVsaHFCUFIxUEJhM2hFRzF0eXJPLzFNakJlU0FBQkFRQ1VkZmdBMU1nQUFTQXdKSWdJQ1lQWkVDMUZlTHl1UTdZc0FkWUNHQ2dBUUtManNBcWJ4U0MrbStMamdUOEF3SkFBQWdFSTFCMUc3RGJPbUM3UGd2V0FrSWdBQVFXRndFUmdPMHVybi93REFnQUFTRFFBZ0pWdHdFNzFnTmdYOXlDT1JBSkJJREEzQ0h3Sk40cW5NMmQyVEFZQ0FBQklEQkxCQ3B1QTJiRWE0L1AwbXpvQmdKQW9ETUlmQ0NMdjdBbmMyZitEaGdDQklEQWZDQlFjUnV3TWUvcWlnTVRrUFB4QjhOS0lOQStBb01rK2F6MnRVQURFQUFDUUdDUkVEaEo0eWwyQ3RnRzdOV2ErcXNYQ1FYNEFnU0FRQU1FSHU1LytxUUJPMWlCQUJBQUFrdUl3S1VPcWNxM0FUTytBdmtQbHhBcnVBd0VnQUFRQUFKQUFBZ0FnU2dJN09rQXJQUTE4dHQ5Ull3RllGSFFoeEFnQUFTQUFCQUFBa0JnS1JIUXUwb2taZHVBcmVoZzdkNW9LY0dDMDBBQUNBQUJJQUFFZ0FBUWlJQkFoVzNBVm9acS9PdkJNbjMxTFFMS0VBRUVnQUFRQUFKQUFBZ0FBUU1CWTF1SlpNM0l6eWR2alZYOGRiK1lNcytMSENBQUJJQUFFQUFDUUFBSUFBR0ZRUEEyWUxmMS9PUDlDOFdPQkJBQUFrQUFDQUFCSUFBRWdFQlZCRUszQWZ0LzlGb3hqSDlWQlJuMFFBQUlBQUVnQUFTQUFCQXdFVGhSODRwRjI0RGQranBOaHZWZkpuNUlBd0VnQUFTQUFCQUFBa0NnTWdLWE9yTHliZ04yKzJWNitDdDVZbFJaeC93ejNQeGFBd0dOV09QVXAzN1gvR01ERDRBQUVBQUNRQUFJQUlIS0NPenBJTUs5RGRqS0wzNnRKa21TZjFKWnd3SXdyQXhNQ0tLbVR4Y0FIcmdBQklBQUVBQUNRQUFJVkVUQUdOblp5ckN1L09sYnZ1ZDMvNWtWYnR6L3Bnek5jbHkrbndWQzFBdHNhTHNjVlFoZUFnRWdBQVNBQUJBd0VUQzNBU3NQTFA3eG1jbTdQT256Y21ocVV5d1BpdkFVQ0FBQklBQUVnQUFRU0JFd3R3RXJpeUVlZkVzcnNOMzQyL2YvYm1UQnNVVmVsa0hUb1B3c3N1OFFCd1NBQUJBQUFrQUFDSFFlQVhNYnNPSW80djYvbkxUanpTYlRHMWwwYkpIRFltZ2FsUjYxZ3lxa0FnRWdBQVNBQUJBQUF0MUZ3TmdHckRpTStKeEpTMDZJOVZYN1VZVkhGM2xaakUyajByT29ya01ZRUFBQ1FBQUlBQUVnTUFjSW5JUUdEOWR2YU1tYlEyN0JuYWpDbzRzOEQwV3BCbDFVenlFTUNBQUJJQUFFZ0FBUW1BY0VMc05EaG85dHhSLzVGc0RkbUxMamkyenhMY2kvaXVrNVpBRUJJQUFFZ0FBUUFBSnpnY0NlRHNDZSt4ZVo0MDkvN2Q5L3cwQ1hKNjFFWU84dkZMdzdKbGd0aU53MFlJaWJqRHY1R2hOR3lBSUNRQUFJQUFFZ0FBVGFRbUJIaHhNYlRoMi9Zc1FlYjNKU05NdThGQWE4cTVrUW03c0ZrYmRmMWhkMlJ2NjUvdnZmYVp1T0t5QUFCSUFBRUFBQ1FHQUpFREMzQVR0dys3dnlYMVhVY2IzbUptbVF1eUtGdjdlQmlDeHJDeUt6S25BTkJJQUFFQUFDUUFBSUFJSDZDSmpiZ0ozNXhIeXZpc0R1VFh3MGRmUFQxVlZQMU9WMzhMVWcwcUVGV1VBQUNBQUJJQUFFZ0FBUXFJbUF1UTJZWDhUM3FRanNNLzFFOVVyV3BlaDc5YmlkWEMySWRPcEJKaEFBQWtBQUNBQUJJQUFFYWlGZ2JBTldGQU1OWlpqRWZpOXFxZkV5cmFScjBPNTdLU29YdENDeXNnMWdBQUpBQUFnQUFTQUFCSUNBSDRFVEZWa2xSZnNoM0ZCa2ovbGwxU241SUJKY2g5bk4wNEpJdHlMa0FnRWdBQVNBQUJBQUFrQ2dGZ0tYRkFBbHlYdUtCTHhHMFcwVWtWVXVPeWE1bzhxc1BvWVdSUHBVSVI4SUFBRWdBQVNBQUJBQUFqVVEyS01BS0VrSzkwSzluVTRWSmtuUlRHVjFBL3FrLzZnNnI0ZWpCWkVlVGNnR0FrQUFDQUFCSUFBRWdFQWRCRlJjbFNRYmhmem5GQ2tsdTRWMDFRby9VRW1OdHJhc0JaSFZmQUkxRUFBQ1FBQUlBQUVnQUFRS0VRallCaXpsZjFpRlNvOFhTcXhXcU1PNjAycU1mdW9XUlBxVm9RUUlBQUVnQUFTQUFCQUFBcFVSQ05vR1RFb2RxQWhzcmJJYUwwTmZDZDN3MGxRc2FFRmtSUXRBRGdTQUFCQUFBa0FBQ0FDQklnVEN0Z0VURXZUSTBuT0xKRllxMDhOcXlWWWxSajl4Q3lMOXlsQUNCSUFBRUFBQ1FBQUlBSUhxQ0FSdUE4WUY2MWd0M2pMOEV6VUFWdndLUUFYSFdoQlpRVHRJZ1FBUUFBSkFBQWdBQVNCUWlvQVJyaFJ0QThibDNOVEIwbEdwM0VDQ2daYjU3a0NXTXJJV1JKYXBSRGtRQUFKQUFBZ0FBU0FBQktvZ2NLa2pvTUp0d0xqTXZxS05OVjFvcmtCN1Z4V3ovYlF0aVBRclF3a1FBQUpBQUFnQUFTQUFCR29nc0tlQ3F2STV3RXRGKzk0YW1sd3NWMHBpa2tTUzJZSklsK1VkeWpNd1JCSUlBQUVnQUFTQUFCRG9GQUsrZ0dGSFc3bmhvNkY4SGR2RStuRGpwdGFlUEVGcW1wMWJFTm5Nb05hNURReVJCQUpBQUFnQUFTQUFCRHFGZ0NjTUNOOEdqQWw0a3Zib3pDT3ZXcmIrd0NTVEhHZGxmd3NpcS9rMGZXcjlyeUFGQklBQUVBQUNRQUFJZEFzQlQxeGdycGc2ODlDb2JQV1I2eVRTWnZodlp4aDlIZUVVWjFTdEJaSEsvNDRtQ0VDY2dRQVFBQUpBQUFnQWdhNGg0QWtlOU5ZU1NlSWgwZGxHdEhaWDV6Wkk3U1hKZlcxQkEwR2F0UVdSV25nM1UxMnJhckFIQ0FBQklBQUVnQUFRSUFROHNVT0ZiY0I2dmRza0xFbEszNWowNkxPeStiNFc3OUZmYmh4WmhmVXVXaEJaejVBcGN1bC9CU2tnQUFTQUFCQUFBa0NnV3doNEFvSVRiV1haTm1DOTNvb21qdkk1U0w2bTdGUVBxOFhZWEt3RmtSN2t1cE90L3hXa2dBQVFBQUpBQUFnQWdXNGg0SWtYTHJXVkFZTmFtdmlCUjE2bDdIR1NYQnZEYWhlVm1OM0VMWWgwSytwUXJ2NVhrQUlDUUFBSUFBRWdBQVM2aFlBbllHQkxwdWdJV05aRnBEeHdhbjd3R2MxM0djTnFwNTBVMmR5b3RpWG9md1VwSUFBRWdBQVFBQUpBb0ZzSWVLS0FIVzNsaG9mRXlOYkV5Y1RJcnBuazA0Vzd2WjRTdWxGVGpzSFdna2hEZWtlVENrQWtnQUFRQUFKQUFBZ0FnWTRoNEE0ZWpGVmR5WUdieE13MWZEb3o4K3VsRDlsQTJxVFhHNURVclhwaVRLNFdSSnJpdTVrbS9IQUdBa0FBQ0FBQklBQUV1b2FBTzNZd3R5MDljNU1ZdWVhdXJVZEdmcjBrbDhZL1A2Um1RUVBtUUVzMHRTQ3lSR01YaXJ0VzFXQVBFQUFDUUFBSUFBRWdRQWk0SXdWamE5WHliY0NNOWZKSnN1WVdXQ0gzL1pscEc0eCtTQ2ErdXdLem03UUZrVzVGeUFVQ1FBQUlBQUVnQUFTQVFHMEUrSnFwOUFqNEVwQTVYblpSV3ljeFhqTEZJM2JCeitKNEY1WFVQbDh5T1pGRjFyWUZqRUFBQ0FBQklBQUVnQUFRY0NOd0pVTWYvbHUrRFZoUDc1bWFoS3dZYzZ1a1hMNzhUT2c4Snh2NGZHU2pvd1dSamV3Qk14QUFBa0FBQ0FBQklBQUVIQWlzVS9BVHRMZjkrMm5xcFBFSUdCZDJoNXVrZ3NBbkhBWld5bXBCWkNYOUlBWUNRQUFJQUFFZ0FBU0FRQUFDWXgxUzNTMG5ONzViMUh3TjJEcFRmY1oxcnBJTkFaT2d4VGEySUxKWUlVcUJBQkFBQWtBQUNBQUJJRkFkZ1Q0RlArbG9WTEdFRTAyZEhCV1RscGF1N0NTSi9KNFJYemt2anZ1bFRNVUVMWWdzVm9oU0lBQUVnQUFRQUFKQUFBaFVSOERjQm15L25IMDlqWlQ0NmF5Y3ZKRGlBNWlNTFVIQlUvSW9aQ2d2YkVGa3VWSlFBQUVnQUFTQUFCQUFBa0NnR2dMbWE0MEJRMXBqaXBUWStheWFwaHoxTVpNaFZlcWwvYU1jVmFXTUZrUlcwZzlpSUFBRWdBQVFBQUpBQUFnRUlGQnRHN0JlbndWTmRJd0N4QmVSc0JuSWRORzlqZ0lEWXNBcGl5eFNoeklnQUFTQUFCQUFBa0FBQ05SQndOZ0c3RUU1dnpsaEdiQnRhNkZBSHZvOVYxTHdiM0xMNDZLUXBheXdCWkZsS2xFT0JJQUFFQUFDUUFBSUFJSEtDRnhSNkVNTDRnc2w2S0VxOWhISFFzcnl3bk9tZVUyUzZianV0Snl2Z0tJRmtRWGFVQVFFZ0FBUUFBSkFBQWdBZ1hvSXJPc0FMR0FiZW5QQ01tREFyTkNrZnBJOFJnVEtpQTNLcVhWdVFXUXRPOEFFQklBQUVBQUNRQUFJQUlFaUJNWXE5a251RnRISk1tUENNbW00WnhkZmVQOCswamdnSzdZb3A4NjVCWkYxekFBUEVBQUNRQUFJQUFFZ0FBU0tFZWhUNkJPMERaZ3hZVWtMNkl2RiswdFBtT0lMS3Q0akt3S0NRT0xKbjFzUW1WZUNIQ0FBQklBQUVBQUNRQUFJTkVSQXI3NUtrdjF5V2NjVUtMRnp3SmNqaXdRT2trUlBZZzVKN3J1TFdNcktXaEJacGhMbFFBQUlBQUVnQUFTQUFCQ29qSUM1cXY2b25Gc0ZTaXhnK3N0eThnS0tSNWdFSFcydHN5dHhCS3hEOHdwdFFhUlhGd3FBQUJBQUFrQUFDQUFCSUZBYkFYTlZmWUNRUVJvbjhkTjdBdWo5Skh3eTgwQVZuNVBjOTZxczZva1dSTnBHM0g3WjA4ak9tT2Zydi8rZHRoNWNBUUVnQUFTQUFCQUFBb3VOZ0xHcVhrOEkrbDAyNHc2MWd0NVBYbEN5bVNUR2h4OTU3Q1NPZEdmV0FrWi9VUXNpYldWTVFVdEh3T3l2YlFxdWdBQVFBQUpBQUFnQWdUbEdRRVUrUWR1QTNUVGpqMGJyNWZuVXB6R0U5aEFKYnZCcVpRc2k3VC8yL2NqSStPZUc2K2xzTzNFRkJJQUFFQUFDUUFBSWRCeUJkUjFNQkN5L2VsaFRKOGwyRTlmZXppUVp3ejd2VDRLTlViR3E0bHNRYVp0d1RrYkdQemZkMU5ZMkZGZEFBQWdBQVNBQUJJQkF0eEVZNjJBaVlFVExHZ082MDhTelBXc0dzdmNCeW96NlFsc1FhUnR6cVl5TW56aXpWZUVLQ0FBQklBQUVnQUFRV0dRRStqcVdDQWlvVmpWMWt1dzJ3SVhQWlpvamJud0xWWG1NNmtwdFFXVEdsRU95c1lYelVVWVhMb0VBRUFBQ1FBQUlBSUhGUmFEaU5tRG5adWl4M3dBV3Z1YnIxT0RYdTJIVWprUmFFR2tZeUpPWHB2ZVIwMmNaWGJnRUFrQUFDQUFCSUFBRUZoY0JIZmdrU1VEb1k0VWdCdzFnR2JOdmVVOE0vdHNxbnJrd2Npc2xXeENaMFcrRm44cmdPSW1NS2x3Q0FTQUFCSUFBRUFBQ0M0eEF4VzNBOXN4b1k2MCtManplc3ZaeDFTTnhweldsdGlBeWE0bTFBczVFb25uNjhhd3VYQU1CSUFBRWdBQVFBQUtMaTBERmJjQjJ6RkRqckQ0c1hPMkd4YTRrMjlrV1RlRkZDeUt6K2xZR3B2dFIwN3RaWGJnR0FrQUFDQUFCSUFBRUZoZUJLeDFHQkF6QzNOTFVMRFdwRDhzd3h6NWdPZUxZcWlsMXlMaHRpd1pDSHZ1cEt6Sm55YzMvaFVUR1BYL3F0K1JVSVFNSUFBRWdBQVNBQUJCWVhBVFdkU1JodnBUb2NkaGNNWllrSHFLQWJCN0laYjQ1cENZMzd3YndPMGhhRU9uUWdpd2dBQVNBQUJBQUFrQUFDRFJIWUt3RHNJREl4MXd4bGpUWU81UnZ1M3JITnY2UURORWY2TFlKU3E1YUVGbWlFY1ZBQUFnQUFTQUFCSUFBRUtpSFFKL2lubHhFNUpLbjlxdm5YQ0dmam5RSllYazgyaHJaWmV0Y0pEOENCdUpzVG5uVmdraVhHdVFCQVNBQUJJQUFFQUFDUUtBcEF2cmxRK3ZEUUQ2eHF6SkdrcitQK2FoSzgvbDBZZmJqaCtja09qTTFXU3BNRXJRZ01sQXp5SUFBRUFBQ1FBQUlBQUVnVUEwQmMxSFhVVG5yQ1VWSi9CeXdhTjhqa1cvbnNKVXB1eUxSOWNTMklESmpJQzZCQUJBQUFrQUFDQUFCSUJBSEFYTlJWNERFZFlxUytEazdoaFhBbjVKY011NnpERG5meDE0Yzl6SUZZWmVYakRleXlEREZvQUlDUUFBSUFBRWdBQVNBUUVVRUttNEROaFFoVXZwVGI2NlFHYml5a3lSUFpBMVZ5OHZ1WjB0Q3Jsc1FHYUlXTkVBQUNBQUJJQUFFZ0FBUXFJNkFtdmdMbTFIY05BTXcxMnI1VVlnSkg4Q2tTYnBIdGdBQUlBQkpSRUZVYkdjSmVhWThzaVVoMXkySURGRUxHaUFBQklBQUVBQUNRQUFJVkVkZ25hS2VzTGNQKzVvOFNkNlRWemRNRHZLWnVaeGpKaVczNE94aEpYcVVZeWpQYUVGa3VWSlFBQUVnQUFSS0VMajliVSs3L29UL1BNcFMzZjZkcCs0ODY2TitlcExOMTllMUdiVUlwSUFBRU9nd0FtTVY5aVR2Q3pDVHpSM3FJNzloRjF2U2IzM2cwU09SU2NtL1FhbGZCOGpGWmg0eFpuWUxJazN4U0FNQklBQUU2aUJ3WXlDYXpQdmZaRFAvWnRxUVB2aFhkcjYrcXMyb1JTQUZCSUJBbHhIb3A4MEFPOTBKc0ZOVHM5VGRIQU5iVVphUHJISlVmT0gvYzNPNS9GdmE4cmpJbFpWbXRDQ3lWQ2NJZ0FBUUFBSWxDTndhVUx2MlZRYmx6VDNLVFpMblRJd0NuYXpOcUVVZ0JRU0FRSmNScUxnTm1FbnVDc0JPZ2dLd2M5YjJyT1ZSVVMzU2ZyNnNMS2NGa1dVcVVRNEVnQUFRS0VOZ1hiVnJ5YW1pdlRuUXViN1h5V3N6S2kxSUFBRWcwR2tFOUx5ZlkxVlczbksrMjZrK3RuTUVRMTlqWWxIMms4UzExY1FPU2Q2d3FJTXVXaEFacEJkRVFBQUlBQUUvQW5wcGE1SmNuNlYwZHZ5VkpKL3A0Sy9ONkpDRkxDQUFCTHFJZ0xrTjJLVGNRRDFOeUlPbHJSd0RpNkZjcjBiYWRCL0lXUFBMeDNxOUFaZkpqN3hjVzBEK3FnV1JlU1hJQVFKQUFBaFVRK0NRTldnUHZ1SWJSTU5HamVQS25yaDg4UE12LzRhK0xOQmpZMHA2YlVZbEFRa2dBQVM2allDeERWakk5bHYyRk9TZHJHOThQRzA3bTVtN1BtRlVGN25jWGsrMlNxendycU93T0tzRmtjVUtVUW9FZ0FBUUtFV0FONG4zem5xOWRKT2ROY0h3b1N3enVmNVBQSDJMeDFsSmNuOGlDb3lmMm95R0RDU0JBQkRvTkFKWDR2WVhQN21kVVYyR2EzS1d5Z1ZnL0hOQXB5NDJLMi9nK1l5M2JJcVlDTmZ3bUNVaGQ5R0N5SndPWkFBQklBQUVxaUh3ZHRhZVhYQ1dQWlpJbXpZUmpEMDRrb0pXeHFMZ3M3Tmlhek5tQmVFYUNBQ0JyaUt3THU1KzhST3lmMFJQazdQVVJ0YXJFNWFadGl2WkluM04xelk0UTZ4MVZpQ084bGxNTFUya1doQ1owWUJMSUFBRWdFQmxCRFpwWTU0cjBiUTlZQUp1OTFtUzRxOWU3eEZSY0QzS2lLN05tSkdEU3lBQUJEcUx3SjY0KzhWUHlEWmd2UjFObnlTN1diZUdiR0E5bTVlN1BtRWk5bk81TE9PY1pGZit4RkVMSWwwR0lnOElBQUVnVUFFQkhsMGRDUHAwdFMxcitkWjVPM2VoaFlqcjVMTjBCay9WWnJURjRBb0lBSUVPSTJBRVZGc2haZzU0NDBISGJwYURTU3YvUVBjbVcvR1FaUlRYcXlUM2NXZHhRV1lMSWd1MG9RZ0lBSUh1SS9BanIvemJUMHV1bi9VRjMvamhzN1AxU3Izd25iNXZmbGVPZUgyMVlaSjgzVEhUSnRabU5BUWpDUVFzQkc2KzljaTZ4c1dzRVREZmFqd05NV1pNUVJJL1p6bDRTMUk2anNhN2RvNXZHREhsRDNHWi9IRHRVVkZrWEFzaWk5U2hEQWdBZ2E0ajhDc2ZLUnNUL3Z1ZzZIcy9yVG95VkMxaSt2N1NlM3VIekNCN2pIL0Fjckx6Q2NPNmpLMjZBK0h6akFDYis3NWVtMmNIRnM5MmN4ZUtpeEQzMW5sVFFVYzJBR085TnZma29pbVpMeTdOTXNyeTl5ZTVtYzZneWUxTXR5RFNxUWVaUUFBSXpBVUN0MytPR2hONWZ2QXRNekdiUjEzN3FXWnB5SDNlNUY0ZldkYWNpQ0pyRFc1dFJrc3dMb0NBZ1FDdlozYm9ieFFpT1FzRTFLQVQrMnZPUWd6Z01aWTZkak1jWTFZeXllVGxMdmU4NjhSME5KaGpLczVvUVdTeFFwUUNBU0RRWVFRZTZhdEdpaEpQbjh6QVhyNC9JZWxORFJtdzh5ZmJwdkNYeDFtclNJUzhzRGFqTFJsWFFFQWp3SjZUdWpycWJLUm1oOEFoLzB2U1l4SmloaG14WlJmaDgyM3lTL2V5NEVzaFBHODV5clVRM0pwUmlDbUtwZ1dSU2pZU1FBQUl6QnNDai9KR0pIczhkalo5TjFhVFJDMW8zVkVHOFZjaHplT21MREhuQldvem1uS1JCZ0lHQW5JUy9NRElRWExHQ0tUckV1VDlIMlNMSHFWaVRMczJDKy9JbFM0QjR4RmNobytrcE10VUdZRTlRay9sdm5NTEluMnFrQThFZ0VEWEVYaFl4enFzTVZHSDN2bGhhZzRjR2kyaU51cE9WcjhzTXZmbXFjMllGWTFySUpBaXdKZEtleCsrUUdrV0NQeVJhcHhZNGl6RUF1dGprSm1HWkowSk9TZ1RNczZNdFJ2MCtvMkFDeU8zUE5tQ3lIS2xvQUFDUUtDVENOelVvUTVya1l6ajNtamE5akpMTmtpbk1pUTdBRWFidEpxekI3VVpTUnZPUUNDRGdGeGp2WnZKeGVYc0VMalZWNDBDUzJ3RUdiSnBzR3haSExkWW81RnZXeXlTWG8rUHRudlhBU3JSK3htdXdzc1dSQmJxUXlFUUFBSWRSbUFzMjVFSHYvQnZKNzIvK01XdlZhMEtXeUF4bWE3WnZHazZJcFhLamkrbEhIVytsR1VUbFZHYlVVbEFBZ2hrRURnUnRld2drNHZMbVNGdzB3eW0yT1lQb3hCTDFtVmJJWDd2V2d3OHdINlBsZU80NE4rZTNIRGtpeXdXd2NuRFMrSGliRUdrU3czeWdBQVFtQU1FWGkzYWtPc3ZtNlMyM3Y0NmFsYVM1RE9uYXovNzVwRGFtRm90OThoLzlwRzJvTDVRMXRWbVZCS1FBQUlaQkE3RmZUREs1T0p5Tmdpcy9PTFhxbmduYmFEdXZlS255bTFSZTBVd3B2ZFo1R09XYzJybE9DNkdqS2o4MkhKd2VyT0c1ZklZUlNXUlhsMG9BQUpBb05NSXlKV2tEOVlNSTM5QXR4RDdSbmI3eWRVa2VZeTA4RUV0Y1poTHZkSkNSc2VQTzBUYnE4Mm9KQ0FCQkRJSTlIa2RxN3JGVTBZR0xwc2k4T2ZmL01JWFBPV3B6ODhHWC95L1ljZjk1ejNsS1M5ODRZdSsxYS9GWEFSbTdWekRsL2lwN3A2UFh5L3pFdXA4UDNkOS9JNzhGa1E2dENBTENBQ0JlVURna0RjcTk0NHNVOStzR3BvSEU2dWc1WXQxK2hBazB5T1hRRE5EYk5PRUJlbTc1VG8wcTgzWXNrTVFQNzhJeUFlbGVpbDNmaDJaYTh0Vk02Q2FKR2NpODJFeTArV2hackQrekhXV1h6b0RhWTZmYVRtNWxHNkpUTTN1ZEFzaTNZcVFDd1NBUU5jUjRCdG9aVGM2N2ZVK1ZEVXhuenhOQnphTldRSTJxeWdPMTdmYStDb0tkdWpGc2JVWnAra2RkTTBWQW5JRGd5cVAxcmx5YjA2TXZaSzNldG12RlZyWnJxV05CWmRnRG1lS3lPN0NKczFmaWU1cG1YTHZSbUY1ZVN5bkJaRk9QY2dFQWtDZzh3Z01lZXR5bWpWemhVVTA4cmcreTVhMWQ4MlhmZDBoOGJTRDRpNWxHT2UwRTZtbUsyc3pHaktSQkFJV0FySUNxdnBvbGVGaVdnaGNwdTFReVVrMUJYbTdWblkwNzVFdTVuR1ErUjYxTGpGUzV2eWxscEpQNmE2Z3dleE90aURTclFpNVFBQUlkQjBCc1ptelk2bTlHQmdURFUzQjRINXM1L2h5dEFNU2VwSTJjM1J0bnVWVytIb0ZSMjFHVXlqU1FNQkVZRjFVd0FNekMrbXBJekJPbTRHU1UxRW9SUzBKRTdHaDdQOWpMbkJYWFhvU2FVTlRvdHpZUGRvang4aHVRYVFoSFVrZ0FBVG1DSUZqMXJaY2p4d0dYMUtqWTMzeHgwRVlNWXZQT2lwYlVnT2NHL1ZRSXpaSmxkZG1qR2c4UkMwWUFudmlEcGdzbUZmejVvNzhGNmd4OHA2TGhxQnU3eWcydFo1QjdIMTRyeFNNUzhWWm5DaVhwRlMxSUZMSlJnSUlBSUY1UWtDTWh6L1RaYkgrenRtV3E3aVZQRGJwbzFkcHBDMnZjM0VIcldPbEdZWGFqSzI0QWFHTGdJRGNCcVhDazNVUm5PNmVEK1BpeUlkS0M1ZnF5WTEyQk9tYTlQQ1dhRjAyeXR6bGRhQW90S04yeUdpMlppQ3lUQ1hLZ1FBUTZBUUNmL1k5YjMzOVUzY2VuQ2xqZUF1aVl4NlZ6Uk5EMFdDeG40TGxGUlpEODR0emMxVkcybTExZmdlWEdyNkxWR2R0eHVZMlE4S0NJaUJmdjdNMkxtamk2Y3BiUHVLVkwvaTg1RXVheUlqSzJ6bUQzTjZ4V3p2a09IQnpwN21iU3NRVEU1NTFlNDlubERkc2ZHVDlUaXJEZGVMbDhuQ1ZPdk5hRU9uVWcwd2dBQVM2ZzhDZmZzOTN2T0JwMUZyb2w2OFBXWlpua1JkTjh5VUpoVG10ZThPc1VmRVdyVlc5NjlKS0x6YnRwNFcxR1YzQ2tRY0VHQUl5eUhkV3YycjRyUHpZWC8rR3Y3MUQ5OTVaTmVZMnFEdG5VSkdUdDc3ODJaLzRTYzk3eWd0ZjlQTXZmdmwzLzhhVFgvVnJ2L3JqZi9IalAvRnJyM3J5Ujd6dDVTLys1amUrOENsUC9meFBmUGF6L2tXUmlGN3Zob0kvdWZmZmZ1b25ma2RlSGhRenNkSjE5cStOQ3FqME5NR2tnTW9xYWtHa0pSOFhRQUFJZEFxQlAvdjNyL3hudWdIaUR3SzFZbFZFT1VkdWExZjZuSlFmaGNQN2J1WjZ1WnRKb2g1NHRQL1BIWmVvVldtWVdrUmJtOUVsSEhsQWdDRndJdXJZYVNNc1Z0N3kxdGQvWGxwWDAxTXpnWTJzWWN5ZE02aXBRNEg4NzdUL0JISDEyYVc4L1AxSnRXck1SUzAzc2ViU2psekZqcndXUkRxMElBc0lBSUZ1SVBCd1g3UTIxbzlhVjhWSHVid3R6REh4VEcwZFROOTRUWWxHOS9kZE1GNmxwdTJtaGJVWlhjS1JCd1FZQWtOUngwSWZyRTdJdmoydHB1YkpXWitkM0Mxa2RzNmdGbngwaTN5ZCtSK0k5R01UTjZXUnkzZUMyekt1YzBtOXFmMUZyc3lkMFlKSXR5TGtOa1hnMWx1KzU4a3hqMWY5ZWxPTHdEK0hDQXh5TFk4eHozZk9DamQ4VGxFSUZONjk4MGtLemQ4MFZMRjE5ZUp3UGdHNTNmd2cyMnN6aGxvR3VxVkRvTThyV09tbmFvcGdvWldLWEpBNm5QVzVTRXJFc3M0WkZORzNNbEdQN3FpL1FDVHVuWlZ4OUhySGpMS1lUTW5jTDVjbUtGb1FHYWdaWk5VUWVEaFRZZFJmWFQraEJqNnFXUUxxT1VaQUQ1SWI5ZVl1T1RSZ21TTzZ5SjdsYTJDY2JTdGIxTkwxSHlmUFVaSlB1R0oycUF3emNTbUs5QUxaMm95bVVLU0JnRVlnd29lSTF0TmFhcDIwaHVtbk9tZlFOQ0c0K1hQbS81RDU5cHJia0g3cEJsL3FJYjNobHBETGJVRmtUZ2N5WWlCd2FGYVhTT20xR0laQnhqd2hvSmZTRzNYb1R1b0JmOGdVdkFxMFJ5elJYZ1dyZ055bFZPN2NCa3k5b1VtT21ISnJNNXBDa0Y1MkJQaGNVY1BsajV0Q2hQM2pyczlUQXJ0ekJrM0o3MVROcjN5NStpK2VQZ2xRelRlakx1bDdEa2hpQ1IxcGEwRWtpY1k1TGdMMHo4WThuOFkxRWRLNmo4Q1RYUFZuUDdXYlAyVGU1L2ZoaEhobjhkUklvei8zcUMwOVNUWWN4dGRtZE1oQzF0SWlJS2ZBN3pUeHYwLzNqM0YyMStjbVdpcndkczZnQ3JaSEliMzl1K3hWOE90UCtqdi9lNUMwYy9hL0hSVlRwbzJOOGZKUU1YMExJb3NWb3JRbUF2UVNtSEh2TmsvU2c3ZW1UV0NiUHdSb0taVlZlYWhWV1dXNUJYVkNqNTZkVGQveEhXbXgycGJDc29DODJiVnk1VVZ0Um9jc1pDMHRBdXVpamwwMDhUK3RpVlJaeGRsZG41dG9xY0RiT1lNcTJENEQwcjd4dnJoSC9TSDl1UVg5V0pPMUJaR21lS1NqSWVBY3VhQi91KzY1VVhNU3pUVUltaUlDT29neUtnM3BYMmQ1MTgvN2Yra3llNzZwV0hhelJhMWZGMjREUm9YNWo0ajNlbFIyMTJVaUZib1lYZlRJVzFvRU5rWGxuelR4WDRwUU41RklPS3RsRXlWVmVEdG5VQlhqcDA3TE4vbDZib25XZGZwM3d3THJGa1NXR0lqaW1naWMwejhiODN4VTB4aXd6UzBDK2tWcFhaSFVqT0pZNW4yeHo3c2Q0dG4yVWJTV1R5UEFkMXdhMUpzRnAvblMyb3g1VWNoWlhnUmlmSWpJMVlZNzYvTzBZTzZjUWROeXZKYWVFOWI2clpWd0trU0xQbGlrWmJRZ1VndEhLaVlDNmJPUm5vQnh6cU9ZRmtMV1hDRHcrOS84eGhkOC90TjJ6QXFrMXFGUTdvSEhFMVVKOWRiNUhzcm8yYlFIeHI1TE1sL0tLZzVIYVcxR2x5TGtMU3NDTW81djl2Ykp5bDk3NCt1Zit2eG5VMlgxMWRqcFFkdzVnNmJuZWcxTmc4STNsS1RBVmZwelZadGFxS2dGa1lYNlVGZ2JBWG8yMGg4YzVWemJHakRPT3dJL1lyeUVUY1BsYWtMT3R4ZnJPdFc2c09ZbEprYTBkdTNJSlZUdForVG9vTlptZENsQzNySWlFTzFEUkd4Uy9IOHdHbk5uZlo0eXlKMHphTXIraDZuaklYalpER1NQV3Bza2FMUHFGa1NHK1FLcXFnamtaNDd1UCs5RjMvanl0N0dQWWYzd3IvSGpMUi94My92MGVKVG5ML2lGdHozNVZlejR0YmV3bnllLzdUdGUvNElNUWJOZEJhdDZBUHFPSVRCVzFZVVdqS3FaUE45ZVlGZkU0dmxlZDRzZW5xU3FuU3BXeWE2emZIRnR4cndvNUN3dkFySWFuY1lCUUc1cElTcnRKSTdFaGxJNloxQkRmOXBndjJML2w2T0RaNnRTWGNHZ0ZySUZrYlk1dUlxRmdIR0hzSHB3L1RHdkdPVWw2K2NudjdYZmtDZm92ZU4zL3lrdm9rT3QvWEdRSW12UkVWQnRSWEluZFZWL1NuYkQ3YngrRThSZDNtTHVwYXkwN2lwTFFaWnJsOWJhakMwNkE5RnpoOEJRMUwrelNIWVBoRFQyNDY3UGtiUlVFTk01Z3lyWVBpWFN6U1JnV0VzL3AwT3Nha0ZraUZyUVZFZEFEVzJ5bS9iK1Q0L2NBbmJvdG1abjMycUZuMVMzV3ZrN3RXNHR5RjBNQkhSYnNaODZSTXVsdkp1QmFaYlJ0REhZazNYYlBmZTVMZ3NUVjdlek51TzBQWVMrTGlQUTUxV3MwWWVJVE8vR1hCby8zUFhaSkoxT2VpeXM2WkJCMDNHN2doWSt2RUZUQlg0MjNZZWQrSW1vcEFXUkpCcm55QWdjMHcyU0pFOGYrV1QzTlZHeTZ5TzZOVlJVdnFVK1BsYmtMeElDYXVXNjJseFFiMUhoQ2Q5MTgxSTZGaDhicWJSelFjdlZiUEhqdEVxN0ZsN1VaclJWNEdxcEVZandJU0lUUDlVR3UrdXpTVHFkZE9jTW1vN2JGYlM4bmJVeEY2WDBlaGJxcUpTMjE0TEljcVdncUlYQW1QMzk4dmhLUDMvNnJCRjBJeS9aeWppVmxIVGw3dmVhaW9JV0VkRGpYWk5VaXc3QVBLRTViZW1RSkFjdEd1WVNUZThIM0hVVjl2cHBqWGFZWFp2UnFRaVpTNHFBSFB0OWR5enYwMkhaa0RHVldDcUw1WFRPb0dKeloxREtFQXFZTDZibUppUlk2N1VnY2diQUxJZktIUXFhM3VUM1YzOHN1WGkyK2lZSmk5YWUrRzFDU1djUlVHdkFWTHVpY3BJbjNGYnJuVmozM1FTdDVWTG9kOGVsUWJWNmpncGRtOUdsQ0huTGlvQmNBdUtzZlhVZ0dWQnpIazFpSFNzTW5zNFpaTmpXaVNSditoek5TODQyK21PTHZpaVNNclVnTW1jT011SWdvSjU4ZjdkQW52bW1wR2NPU1hLL0pxMGxkd3VFb1dqUkVWaWx0a0t0UTlFallKNHZjdXNhZGpwbGRHaTRidCtsbDRLc1pEdGZXcHN4THdvNXk0dkF1cmhaTG1JQlFMZGV3R002bHNwaU9aMHpxTmpjNlpmeTk0OE9BdFRTNEVheVVVcmNnc2hTblNDb2h3QTlSajZuaUYwOWgxaGRLWXl0YnFXMVpLdElHc29XSElFcmFuVFZUTFJlWSs4WkFWTkRUZjRsaGkyQkprY2dQTi9DcGJ2RFpWVnR4cFljZ2RpNVJHQlQzQ3lUU0xicnVZcWpTQkliaXVtY1FRMzlpYzgrWmkrL2hVaVZGWVhWbHZLSGF3c2lReXdFVFEwRVZzWDluOXlmRlBHcTV4QWp2bE5FMkR1VzRuWUxpVkM0MkFpY3kwcGdyRVBSeS9JZGk2a0VHTVFTMEwrTEM5NUpxdGtwbFlJczF6WTl0Um1kbXBDNW5BaklBTVgxamtjdFBQUkk4cVFXZjNTbXpoa1UzY09HQXZrVVZORG5QOGJVUk40dDA5aUN5REtWS0srTHdMcjhXemNLK2RWemlCRWZGRkttb2RwK0lSRUtGeHVCUTJvcVZMQ3VKcnA5cXgxMFIzbGp5dGhjU21QVmNqVkx2UW9sSjFhMnVLak5tQmVGbktWRlFFNHVGSzdycUlLTmVwdllYWityaUlwRDJ6bUQ0cmdWVDhyYldmc1Q5TGhVcldycGxoVXRpSXpuTHlUWkNPeUo1NDluWlE2UnF1Y1FJejZqVE9jNW5VcGFjeFlpY3prUTJCUjF5bXBZZGlocnl3MkJEc0IyM1FTdDVjb2J3TE50MGpBMTIzVi8xR1pzelJVSW5qOEU1T3NwMjdFTVY0c3QxZkxMV0pKcnl1bWNRVFg5YUkyTk5TTmhtOEFkVXhPcUZuYjRiR3BCcEU4Vjhwc2lJUC9WM1dJeGgvVGZsMWVXVFVGNlZpd1BwUXVOZ0tvdE9nNVhOVWhuV1JEb05XQ25Wbjc3Rnp2U1duZXIxazlkY1pYV1ptemZKMmlZR3dST1JBMkxWdWxYMHdycjNTNTcyc0IwenFCcEExQ2lqNDhRK3BabDJLeXlwakR5OTlyNXVhc1dST1owSUNNU0FuSjd0N0x4NmsyNnJjdS8ybjRzU0NOWkJ6SHppSUJyMlFmdFErRmI3S0o1OXFmck1rVitkMTFxcWREMUVpU1ZWV1owS1VMZXNpSXdGTzNsV1N6M3o0VTQ5bE02VHhWTFk0bWN6aGxVWXUrMGk0L1pmN1VkcEhTVi90cXl3YzBXUkFZWkNLSWFDTWcxVzg4czRkeWgvNzQ4L0JiVkpHeE10VVFwaXVjVUFiWHN3M2k1WjZVdnE5QWRqMC82UGRzTEQwVkwyYVRZYVpqeVpEK3Z2VFpqWGhSeWxoY0JjVjhZTjBwREpBNnBwZDVxS0NnV2UrY01pdVZZSERsaTI0Q3dKazk5THRmWGlVMHRha0ZrSEY4aHhZR0FpSmVTa2FQRXlOTERFK1ZieG9rNS81SXFZb2hHY3ZFUVVNcyt6QzBuL2tBOEdjd2N5M0g5bXVTUmxkLzZCYjNnNndpeGVqM1Y1azN5ZHRSbXpJdEN6dElpSUp2V3NqR05jSGcyS1FBN0RlZHBsYkp6QnJYcWJXWGhyK0gvMXlTSVRUV3JKZUY2Q3lLRDdBTlJIUVRXZVFVSW1WVG1kUHpZTHRFaUJnMjh6OWtTWmhRdkFnSXlxR2QxeFhxMzYzdFp4bU5uUHY5VTZ4TFlHdm5rVk01L2lGZHFkampqdm5OWjV0eSt2elpqWlJQQnNMZ0lSUDRRVVMrdHNJbHIzNVNab05nNWcyYUNnay9weWc3REozQzRRdStsNkpNbThsc1FXYWdQaFkwUUVCMlUzUklSK3VtWXVIYWt0TGpGaGdObEVaM0ZnWXNGUTREQ2xzdzZsSGY4N2l2OGpsSTRFL2hHa0Y5UTFaS1Q5QW5oNUJ1bmhhNEZOYlVablpxUXVad0lySW9hZGllVzgzcXVZaEpMWkRNNW5UT29tVHV4dVYvTi8vN0E4VSsxSHFLNGo5cUN5TmhlUTU1Q1FMejlmejFSMSs2RWVqcXkybkxoSmxHNVltMnk2NlV4UllIRWdpTndLQjRxN0djcjNORno0bkZ0K0JBdXBqcmx1bFRzZmcxbEo3WHExQ0czTnFOREZyS1dGUUZaaThvYTFXQjAxRU82WkpvcVdHQlR3czRaMU5TaHFQenlGYml3bHlCN2VpL0Zvd0lqV2hCWm9BMUZEUkVRSzRtdG1TS1hRUFYwWk0ramtZdkF6T1BQTE5lSWdVbUQ5Q0lqc01tckFEOWNjWXZIOFVQSlVUNGQ3dUd2blQyV2lwMjlVTm1ZTVlLSlEzeHRSb2NzWkMwckF2SmVtY1J5WDgxVmRHVVJTT2NNaW9WMEZEbEQwZmdFL2xjcWxrME9DcFMzSUxKQUc0b2FJaUR1anp0bFF0VFRzWHdic0o1WWhYQzNUQ0xLRnhnQjBhcnduN1Z3SjFYUU51M1l2Uyt0ZFk3WjB0UERHWjNWWmd3SEJaU0xqb0RjZnpqZXFPK3FyTTJaNVpjelJMRnpCczBRaTV6cTc1UC9WdWtNbEdSOE8vMjN5VVpPa3Nwb1FhU1NqVVI4Qks3NG4zcFdKbGM5SGN1M0FldjFkcGpFMHBDdVRDUEs1eGVCV3NzK2VLMFJ4NVNyRHUzQTcrd3luS1EyYlR2K2pOcU1EbG5JV2xZRTVGNG1wVk1Rd2ZDY3B6VzJNM01RblRNb0dNcjJDZmxyU2VMWUNORzFNa2lwaTNZaWFFRmtpRzJncVl2QUpmdFR5L3RmNnVrWU1rUFVaeUozNjlvRHZ2bEhRQTJWVjFpSG90YzNYRXdYQUpwbGRNWjllNndxOCtQSVlWTnRSb2NzWkMwckFwRS9STlE3bEJXMjB2TExWckh2bkVHdGVsdEYrSzJYMG4rVlBIQTFNQmxaSzVvOHVUN0xGS2FYTFloMEswSnVMQVEyV1NVb25mVFJReHBGd1RlWjFHY2lEK2dDNStWRGdDYnVuSnMzZU9CUVBOUGV3cGZlN2Q1M0dFYURYTTdYeEdzek9oUWhhMWtST0JFUDRkTm83dlAyUExMSVpyWjF6cUJtN3NUaVh2bkZsKzNRWDhYTzkzOTZWQ3o1ei83YXdDQlBIbnpOci81VWxxRUZrVmtWdUk2TmdIakVsTjcrYWtpRDFZSHRVaFA2akdxdGxBb0VDNHZBS2pVVkZXWldyb2duOEkyZ2FPRFJWcXRIRG9tME9leTdIV1ZxajliS2pDNWh5RnRTQklhaTNwOUY4NTV1bzg2MHdKMHpLQnJVRFFUZC9sa0ZpMHA4K3NRbjhOR25LU0lyY2YycHhtTzJCWkUrZTVBZkR3R3hCR0ZTSms4TlQ3RC9mN2VNV0t3Qkc1VlNnV0JoRVRpblpxSjBhRlZEY0ZpRFIzTTNTRkhrTjNISW9ES2puZE5VVkZpWlVZdEFhdWtSNlBONlgyR3F2Z1F3UFZjeEthR2NVbkhuREpxUzM4VnFqdm0vbmozdStIajZXVXAxYld5M2Vhd3lqVVF6a1Q1N2tCOFBBYjRFb2Z3bDJGWGpQNzBvVmM2SlM0bEFzTGdJSEZKMTJRcjNjWWQ0OXNONW9sQ3VTOFhPbWM4OVdlYStRV296UmpFYlFoWUNBUm1meEJ2MVZYTVY4V0s2WmpoM3pxQm03a1RpSHNpR3hmNzFkVmRwc2FsTkxhNk0xZHNEUjdGM2NWR1l5RWpPUWt3QkFsZnNiM05Pc0ZnODU4YWZPN0pLWEJlTXVDdTN2OHM4NUxXTndDWlZsOU5nVGJwRm1BVHp4Q0VjcDhZNnBGSHYzUjFIMW1aMGFFTFdraUlnRnhLV3Q4Q2g4S2k1Q25lbklWUk1QTHJPR1JUUHRRYVNkcWlGTk0rK0FJd1dRcGkwYWRwWW5OcUN5QVlPZ2pVUWdVUDJUNVkvSmpsVmVqaEhDaXhsZkNkOG8ySllaYmhZQmdTb3JsUlloMElyc1VLL3loRVB4bjVxN1ZsZUpCazF5aGV4bk5xTVRtbklYRW9FVmtYdHV4UE5keW1QQ2Eydy9ES2FjcGVnemhua01uTHFlVHRwbzJPZHRqMW0wTnMrRnJHOE1QWW5iRUdreHg1a1IwUmd3UDdJVWFtOFRmM2ZHNE9lSGpZK2J0Q1YvcGZIUkdTM2lRQU5ITG4zajNkcnZxUWE1aDV0Y2pQRnlLVVhIVjFmMkJwS281eGJ0UFpxTThhd0dqSVdCSUYxVWNVdW9ubHpMcXRzd0p2dDBWUVdDK3FjUWNYbVRxbDBUSCtUZWQ3M0tOZnRxVWt0MHNhZzJUaFh5REthaWZUWWcyd2JnWlV6KzdyS0ZSK3RjbjhFejVKaS9MZkdzaitMUkYvd0haM0txVFQ5dktSV2ZuMWVMSjJ4blhXV2ZhaisyOW1ValZkem54czV4YlExbWZ2eFdKc3hwd2NaeTR1QTdOcE9vZ0Z3U0UzMVZqU1J6UVIxenFCbTdrVGkvcURrV1ovMFVTOTY4WGMvK1llLzV5UGUrdUkzdnVDcHozOTI4blN2N0E5THJwLzFTYy83cUJmOS9EZCs5Mi84alI5KzFhdWUvT1MzdmZXYlgvRDhweVdmT3RJOExZalV3cEh5STNDam4zeXh2N1NraEQ4cnl3ZXJ6UkM4ZkxrQ2Z6SzVCdzFLak9sMjhjMSs4dEhkdHJBcjF0Vlk5cUZpTm1OTWZUcnVxUEY5b3pPWmFrNi8vT0V4cVRiamRQeUNsbmxBUUE2amxzOHFCUHNpQXpyV0FwOEdzN1JMMkRtRDJuVVgwcGNOZ1VmNjdHNDdxdXMxZndseXU1UlpQUjZEcVBuT0Z2bW5XYW1TcmhQd3J0d1hkZDNJVHRpM3lwQVNSM2xvVC9hcXI1eE52ZU5PNjd5Uy9KdG9BK25GTGhscG4yc3oybUp3dGN3SXlBOFJSZXl1eWlyTGZ0YzZBbXZuRE9vSUxqQmpNUkI0ZUlmWDhPZldkZWFFTVIrVU1xc2hEVWE5VzByTnc3VzdwVlR6UmlCSEFUOSszc3llaGIzSHJBS0lJendNM3lPV3Mya2JmRVdhYzIrWGZJQXM4UTFQMUdhY3RvZlExMTBFWW4rSWlHYk5xeXkvYkJXZHpoblVxcmNRdm13SVBMb2puaEw1M25zZ0VJZU1mVkpLdTBvUEtYYStLS1htY3pOM1Nxbm1qU0FOUXA4eGIzYlB3TjRoVlpldFVPVnFQVlg0bUZtbzZESzZkVEkydDJBMWRXUFhJNkUybzBjZXNwY1FnUk5SKzA2amVhNTJMT2pLUGtDZE15Z2ExQkFFQkhydlRKOGV0WGQ5NklkOGlidDNucXJocDFFcDdEeFUyUzJsbWplQ2gxSU1uak52aGsvZjNrRUtWZmc2RkRVRHVUOTFhOGRrYkhiYVBKMTM5NzdQVzV0eDZpNUNZV2NSR0lyYWR4Yk5Qam1peG9SNnEyMDBWV0dDT21kUW1ObWdBZ0lCQ0x4TzNMN3NKK0JGUnFjNC9oSmt3QUlFUGs2V0hybUptcnhjdmpqbUlKODk1emxxRlBEeHlaeDcwcnI1VkZmQzE2R01VeGJmZEYrTEp2ZVZ0WmxlVEdxVE55U3N6ZGlpTXhBOVp3anM4Tm9YY2JSS3RWTFRIMHAySTk4NWc5eG1JaGNJVkVmZ2wvbmRLNDY2RHk0K1FMeGRybmd6VmNOT0FacjRQYmRXTG5UT0tOU2E2K1NKMFp5WlBtVnpxeS83VURPUWQ2WnNhay90NW5YTktxMFZhNlVyd0x3UE10b0dyRExqMUYyRXdzNGlJRytWMmd0SThuNGRzMm9zanZEbGwza2hNWE9PVTN1eTQ4c3hkVUFXRUpnRkF0OUxkVHRrSndtM2dUeXFPSFVYbWJsYVVjZ0dYMWVNZkdTeUwwVGFlQlAwc2NYekx1WmZWSDNaeDBsYXdlNVBZdG9SSkl0aXY4OW1KcGpCMXEyQnNPbjZ6Q2VsTnFOUElQS1hEd0crWERia1UzREJ5QXlGUVBhekZjelNMbUhuREdyWFhVaGZIZ1Erak80MWR0NnQ2Zlk1NHowd2VNcTJBQUFnQUVsRVFWUXI1YTIyRFpoWU1WWXFjLzRJQmhydmUrV1l6WjkvMFN5dXZ1eWpuMEw3ekdnMkJBdVNqMEIyQncyWkRRZWFiVjJhOUhFNko1T3F6WmlSZzhzbFJtQlYxTEtJNDc0RFdXMkR1dFZUd2IxekJrM0ZheWhaZkFSK2kyNDFkcTY5NG5JWXRBREJHUHdKbWJCY0R4STZkLytRdVJmSGc2TzVNMzk2QnN1bkNxdVc1b2hTa1hxS1pXWXdBTmFqbWVVTEhqYnErZlVmWlZmc2VLL2Y3TnFNZnBFb1dUWUUxa1V0dTRqbnRwREhmOWJpeVd3a3FYTUdOZklHekVBZ1JlQ2xxbWF6Y0tkMk9OQlBIUHRQNWpBMlE0L2RYR2t1NDNCQnY4WDlvU2JrWFduZ2N1alBQdU9ZY0FwZGgzS1pNc3hnQUt4M2xlb2VyZlJaNmt0UzlONHBjeCtNL0dqV1p2U0xSTW15SWJBcDZsazhyNnN2djR5bjJ5bXBjd1k1clVRbUVLaUd3SW9WZjExVVk5YlVmRzR4NENtNUtoOUg0amRBMXpoSlBGOXYwWnJuTWhVSDlMbDB2WXJSUTZvdVcyRmMxRWpQWWdDc3R5Nk5aUytpdloybi9oWTNlZVUzWmVaMVVXVmZselRWR2NOQUFkVVNJQkQ5UTBUVmwxKzJqSExuREdyWlg0aGZDZ1JXaHJMMUY3OFAxbXI3ekcrUGpYTHVjMFBicUp5Y2Rlc0twbTdLK2J0TFlVWmcxd2ZkdFhPMmxnMm91cHlHMlhHUzBuOXBHSGxjcXJGVXppYnhWd1k4K2VEblgvNTZrV0RwL1NKVlkwYkFqdXFNUlVKUnRsUUlSUDhRVWZYbGx5M2ozVG1EV3ZZWDRwY0JnVnRqMGZiTG55YkxrUjVpSWdMQ3QwT3Q3am9BMzM2U3ZDZUFiQjVKeklWM3lVdTY0OEdQZkdzRFcyNTg2NmdCZDU1VjFaYUFxc1c0VjNZa1EyWWJycnpjVm5KWVplVUhYNjZXYmp3aE05anZtd29WOWlWZGRjWkNxU2hjSmdSa2VMSWR6K1ZWcXJ5aHl5L2pxWFpMNnB4QmJqT1JDd1RDRWJpOVI3Y1pPemQ2SWUrY0NRalF1Nm4xNldYS2ZqNUcvVDUvNlh5WG1LK2VKbS9vaWk5L25DU2ZYZHVXR3p2Slk1UGEzSGxHbWxFTStjWVY1NlpPY3VCNFdWNWhreHphelV0VVdIT1JYM0w5YndybDFtWXNsSXJDcFVMZ1JEU3NFU3YrTWJYVVhXbUFPMmZRVXRVdk9Oc0dBamVOZUNocHRpWFZPT3dGU3JxcjJUbGdicEUvbXJiYmNMd1RNbzNOMTVMa0t6dGhVcS9YWjVBZjFiWGxrakZ2MVdWMjhGVmQ5ckhIOUxNajRtNlVEcU44V2JTYmx3VGc2NlVwL1BmZW1vOUY1dGRtTEJhTDBtVkNZQ2pxMjFrOGw2VkFKalhtRGQzRXZNNFoxTVFaOEFLQlh1L0dnTjFmZER3eGFnVEpUdEJrWWNWdHdEajVuVVptZFpyNXpZUTlQMzlzSjB3VjJ6alVuWFFRZTR6RWZHbUNSclFDTjBlaFBTaEtBcDZXZ0NidHAxTCtmMDMvM09zdks5TlhtN0ZNTU1xWEJ3SFcvc2Jkc21lUTF0K1EzYlduQW5QbkRKcUsxMUN5dUFqYzZOTTl4czZQVHhvNXlpZUx0c29sVk53R2pLOHNUWjluNWJMbmtPSzF4aCtRZkZFWEhGZ1ZGbDNVTTJYTW1VT1c5b1dLbDlZd29XRWhvZERmWkFvMTFDNG5IZTNtdFphV3Z1TnJQeTk1MXZPK1p1SWtOak5yTTVwQ2tGNXFCT1JrZmN5aFgzNHZpNFBxODZ6eEpYdENsaHJQMmxib0J3S2xDRHdpT2sxcHRYN09wSlMra0lEMzRnOEtLVVJoeFczQUFxV1c2KzBxeFR0VnE4SVNuOXNCSzgrRlFRR3p3dzViMDVHY2lhT29adFl4d1JPMERpWFYveUNpQVZYc3ZrcU5yYXkrTm1NVjYwQzcwQWpJdWg5MG00VGhVSFg1WlpqVUJsU2RNNmlCTDJBRkFyMC9NZU92ejJrS0NIOEpjbEl1WkpXZXFPd2NNTXpDNDdXamNxbHpUUEdvQVVqeWpOazdjaXp0Q2ZodjhyYU9KZThrWDFJM1p5Z2xCZzJ1OW5xcC90MjYyaHJ5clV0ajJXNWVGWS9hakJYMWdIeHhFWkFONjBZOEI2c3V2NHluMlNPcGN3WjU3RVEyRUFoQndIcnlmM3dJUnlITmVkaVc5WXhNSGFOQ2dhS1FUODVNeXNubW1lTGhIUVZJa2p4bjVwNWNTV3ZxRElHbEExQXhweUFIaE0xcEFEQ3AvcGpUTUFGYU5jbFlHbHY5VzE2MUdiVnVwSlljZ1hWUitXcjFtOXpJVlZ4KzZSWVNNN2R6QnNWMERyS1dEWUhYeWFlRi9JMHc5OFVpcTNjRllIaW8xWVk4cU5sMlNyUFowaW5BbFZna2ovUTFKc2xuVEdLSnJTbUgrcGsxbXZLeDlDTm1BS1NRV1F0d1IrcS9QZ29nYllXa0w2ME5XNjVtV2xDYjBSU0M5Rklqc0NrcVgwUUlWbVZ0RGwxK0dWR3pSMVRuRFBMWWlXd2dVSTdBTDlQdHhjOGZYVTVmU3NINkozZEtpWG85MlU0STVTSGJnTEczSUVQQ3VnREZIU2E1MFJkNHlKOG5Kak8yZEUvYVVYMElMQjJBQ3FvR2dUNVdXdmFSNnYva1FOblJ5YXpkdktwSXI4MVlSUWxvRnhvQldZZENtdFJRR0k2cFVZcTRyaXhVdDVPdWN3WTVyVVFtRUFoQXdOcUI2cXNDR0VwSlZuNzJVMHBwR0FIZDFld2M5SWovM2s4SUdmc0kwZHhobXBzREE1Wm11N0UxOTVKZWs3aW9LbW9zbmJnL3Fjcm9wNmZodUNSa1haWFVQN3NCVTNzM0w3OVR1WkxhakRsSnlGaFdCT1RiNVRFN3EwTjVPd2N1djV3QzdwMHphQW8rUThWaUl2RDlkSFB4OHpUM1lLKzREZGhpb3AvMzZyWXhNTmpzZXdSNTJaVnpCckp5VkoxSnBBR3daMVpXNkdlb3N1eUR6VmJ6WTk4dnJlVVNBdUMwcXA3YWpGVVZnWDVoRVpCM3luWkUvd2JpZG1JL2xldHpSQ05NVVowenlEUU9hU0FRanNDSDBMM0Z6MjhLNTJ0T1dYRWJzT1lLNTBTQy9VV29vNWxhVFZIUFFUVXJ4ckpTeFJ3QTYxMUptVUhyVU9UVWFmVUZXTlc4TEtDbTNid3VDbWljUmJVWm5kS1F1WXdJbklnN1pUK2U2elF2SHZTQjMzaHEvWkk2WjVEZlZKUUFnU0lFZnBzZWEreDgvWklpeXVobE5ML0ZMZGlOTG4yT0JkNGFjMGpTNDhIYVREMFpTRE9xRFlIUk1FN01BYkRlY1FwSXdQZEE1UURZL2RIc2tLTm9zYklKdFJsbjV5czBkd3lCb2JoVHp1SlpWV241WlR5MWZrbWRNOGh2S2txQWdCK0JsWmZTVTQyZHJ3LzhoRzJVckJxNks0OFV0R0ZRWjJTdURBMW83czhVbTFwRFlHTnBmb01Cc0hlODhwODk3ZnFUUHVadkduK0p3bVRMeUhRbjk0VCtqM01YVGlWM1hTSVE4bkt2YlU5dFJsc01ycFlZZ1IxZStVSldTam94V3ZtaDF6OS81MW5QKyttSkxnMWJmdmwvL3N6blhUL3ZGODQwVzZSVVBZUCszVWN5SjE3aE0rRUhYOEErVFBFRnI1ajR5cEVQQkthQXdHd2Y5T2Z5SVNWK1IxUHdkbzVVekRRd3RuRWF5SCtweWhCWTR3R3duL3hacWhyL1FGZU0xSkNBZFNoeUFDem1aeWh0U0FLdXh0S0I2bStpMVdZTU1Bb2tTNEdBSEI2cWNzTWFzTno2NzMxWmRaUDczNlN5cVJkVzlCWFdtejhuK2E1L1dyRkZTZFF6aUt4NThIc3VJMzV3UUQ1K2k2c1llVUJnS2doWVUxMzMxNmFpMDFCeW1ONEY3RlI5cE1DUXM1QkphMmp5SlROMGtScmZnM0FieHZLUHJUc0F0a0pmcnVaaUhqdEs5VlpZOWlFSHdLWmVuMDJBK2hLQ29KZDdUYjVlYlVaTENpNldHQUhaLzNsZkxRVCtmQ0FycnZqOUZ5VGlpakw5cXlxTjdYTStudGhpbk9zWmRHdVRMRTd5ci9XdmZMc3FUSktuVDJKWUNSbEFvRG9DMW1MdkIvU2dxeTZuTG9lK1NaTHFJd1YxbGM0TjMyOFpyY1IwWDQ3SVFEU1Fob1QzcUJzT2dOMHc2Z1ZUZlc4aTdhSDlHY3EvaGlBSHdENDc0MGE5eTk5LzVWT2ZiZjRSenZUMXAzMVphaVFwb1dqeFBaUVJlcTdOR0tvQWRBdVB3S3FvcEJ0MS9QeGd1MzdUSlA0NlpYdWpPaVArU3BJdktWWDlPMC83QXVmUVZJNnhwa0ZETXBpZDM1UVJhajMya3VTSlNhWWNsMEJnS2dqTWZMc0Q0eWFwUGxJd0ZZaG1xdVREREh5bXVqMUl4dXZLUTJCamFYak5BVERyYTB4Y1VsbzNLS3dyWDl5eXg3bGlmSVI3NVFjL2tvc0tPVEtmVDZWbzhXNEd5OUxMMm95bGtrR3dMQWlzaXdwYlp3RFlISFlYUWk0a1ptTnh3WDYyUEJpdWlIdU9xSklERHhsbER6bGxLcHZ5bk9lYUJwbXZkeVhYdGlKamNFemFPOU9sQ2s2dmtia01DTXg4dzA5c0ExWlN6ZUp2a0Z1aTBGMjhNcEFOVmVnUUdFVkt6M1NMSzhuTnhWOUpzaUZZYUgrR29uVW9nbEFPZ0oyVzZBa28vZzk5NlhqUTc0RWxrRERZc0hJRExtb3pCc2dHeVhJZ0lFZVFhL2lhQzNmbzAyL3FSdkRkVmYrYmZZK1VmQUgxdndqcUVpSnVmMDJEcU1WS2piS21WMWJHdHFuczZqTnJRQVVXSU5BTUFXdk0rSWxSTTJHMXVCODI3b1R0V2hJV25lbk5Ca0pSUGhGVkQ3QS9TczA0Q0dNZlMvSjZBMkE2L3ZxS3YvSGpiM25aRHBjbEI3T3VwTmp5YmNCRVo3ejVrT3F0cnlPRlFlZjNXZUJRdEJnSW1lYXR6YWhGSUxYY0NNaFpiQ3ZxQ0FORWhUdVBmZXUvL1lrZitxZWkybjhwWjZWNWNlODJZTElwdi9ldHYvNFRxWXlOSW8wMHlydFdSTVRMNmhva2JxTEgvc2MvL1pXK3ZIVTNERVdITXV0VHZ2VlhmK3gzQnpMZG1kMWxEVE9SWEhBRUh1bW5sWStmSHAvTXdsdHpuSGgzRmdaMFgrZHJqVDhwK2R4WjJVc2R5ckFoTUJyRGVXWWRjMitLaUl0NS9ZK1BCUHZOVFk3QVovSDBPay94d3c1MWNscGt0WkxzVnVIM1BQbkpaMVpHNGNYRGZhRXMrTWNHNXlybHE2QlFXbE9ic2RBWkZDNFJBaklhcXY0aElockZ1djVQRWl3eEFIODlZaGNVTVhtWFg0NTVkZjhuRTg0bmJ0amlOYjNIbkpvZFc1eSs0S2h0RUxkQlBOTlN3NDIrNFA4aE5LZnZSdDVLWDl5OFB5cXdBa1ZBSUQ0Q2VxQ0JWY2puVE9JckNKQzRLdTRGK1hNUlFMK01KSzh6TUVxZU1Tc0VLZzJCamFYSlJxTVhiclphU3ZJYzRoRXJOb1NzVkc2U2JGT1oreXllQUNKa3k1UXp1MDR6V2Y3TFIzZWtHOEcvOW9US2Vzcm5WK0FwcWMzb2tZZnNwVU5BcnRuY3J1cjNINmRWOXZxQU9IK1U1L0IrRlBXcGZDK3JpMG4vZnlUWjBpRmNKWVNFNmZNSzNWb2xiNmpVTm9pYmUzMG1GQjV6RjJnUkE4dDVSRncrTVJLRmJHaFBOQlpKRXVlRm5WUW9Ua0NnRElGSFJUMU1mekxyaDh0NG81V2ZHMGFNb2tsZE1FSFdQNlhDa2lrN3VUS1FmNVU5eXVNMmdocnJXZ05ndjUxV0NXTmRyR2d5N3pCZC9iU3NKSW9TQTJDdUZmaDhIdVhBYlhNKzE0S2RGQmVlNzFsQ3hwTFd6clFvUEJlMUdUM3lrTDEwQ0p5SXVyZGYwZTlIS0N3eUdDK1pwQWRNRHMyTCs1WmY4akNHT2lEcG9GTkJjQ1dESU1iaTM5T0MyMTdmb0dNbU8yMSswdGFJMmhNWmNEMCs0ZkxGUWJZY1VRYk9RS0I5QkY3SGFxZzZaamF1Y3FoTThQV3Mya2VpK3hxNk1GYlorOFAwcnpvb3gyc3NTV3NOZ1AxQnFvWjJuaERhWHNNeTJZS1cwblVvcVduOFlaQnNPT3prMjFPR3RyUHY1RUtxSGZhYW03NWtEb2xZYlZOck05cGljTFc4Q0F4RjNSdFZBNERHZ2hMYWVZS3ozK0pCMlc2djdDdXNJc3BSdDViUVh2U3FzbHdqd01nSzc0NEdCakdyVmZNanJVbldKQnF2NXBmM1J2SkMvQjVMZ29KNDBTQkdFZ2pFUU9DMXN0TEozNW10TEVwWEN3Z3I3S2RYREI4WFI4WWpmZVB2ZW53eUU4ZFdVaHNLbTB4aG1XaU1tY0YxQnNEVUFyQUwwMG1oKzhKWWh6SXlTN05wMGJwVGI5d3E1RXRqSmxhTzk0TDZ4UWJ3cFVrTEdvb1dLN2ZydFJtOXZxQmcyUkRnVVZOUkFPVEVnOVpiMlMrdjhJNFh5MW5uRXZueGJpZnZJU3ZSazNpYmdySmdrNGxWU2FEMmwzSEs3TlUzaURkQnl0QTlxZXk1UW9sb1lLNVZxTWp6NkZZL0V3VDRBUUx0SS9CbXVnSDQrYVBiMStmVFlKaGgzL1kraGlYTnY5RTNrSHBpTkJNVWdvZkF4dEpXMVFPdFlpMXZ5UG54eVRiVDIxbld1MHZYb2FROG92ay9zQVhJSzc1UXhaV2Z6N3M5WUtSVkQycytoVll0MzgwTEw4NnB6VmdzRnFYTGcwQ3REeEhKaGZzc2JodFpRSW5sV3FQZW1HNkdiYXMwdmVCMVZxelZsOWNwOFphTFZPUWRrelRybHNtUU56RG9oTWsvSUhIclVwbnNIb2tHWnBlSzVIa29DVnlMUm0xQ1hBR0JLQWg4djZ4eDhqZi9uWVlvT2tLRVlCdXdFSlE0amIxajIxa29XMHc2TVF6RnFnd3RwdkRKYmpJQVJsTVQyZUhRVzB6dkE3ME9KVnRzbVNKa3VCdjJKOG4xTEJhNSsySXM3NDFxdjl1bUxCN3M4V1BEekF4SjEyWU1FUTZhWlVCQVZxSDNWWE5WOUZ0WWhkM05zUEZnNWs2dnozN0ZrUzBXMUp4R2pqQ0p5NkVrOWZlcFU0SWtLUm9mYm1EUW5ubWpjK1BZY2MxTiswQ2V5allPckZuZ0IxL3FoZ01JdEkvQWg4Z0tKMysvc24xOVhnM1V4K0dXYkh1cFVNQVFrSnN4cEgvY1BXc0lmVnI0MEJEWWZySENzVFN5emdEWXJYN3E0R2xXeFNFcldMdEtTMmxqL0N5UnZONWtWT2tMVUZtQ1ZiMVFPRnRrWDM4b2FhcDB2akNGUEpTeUhwaVpJZW5hakNIQ1FiTU1DTEI2em82TlNxNitPcTJ2dWJsNzNrai9KYzJMZXphdkh6Q2FNNjN1VU1yeXYzL1Nsd1NGclg0RGczakhYczFBOWlRYWNraHN6RW95UTN5c2JVMnR5YlU2MmlPa2dFQTBCRHJ6aGNFZURYandHMkEzbW4rTEtlajJYdHBNOE5PRHRSazRHVFlFMW1RQTdEeDFNVC9JeHQrcjMxNVBpNDNHTlErRHFGT1pHVXlpWXZLdGRWcVVuejJMZmpJcEN6N2I0M0xreTFGV2VObDFiY1l5d1NoZkZnVGtqVktwalZDVEVmczVrQWFzUTBQejRra3l5cFhMY1NWenVPc3d2V2NjcENKTGgzTWJQcEplRTRONEc2RDlTQWU0ZUJkZk5FN21Pd1pTUGZPUUg5bVJNYTl0S0FBQzlSRjRxYXh0NHZmNkpmWGxST0JjTlV5NWlDQnZvVVhjR2h0bzNhL1V1a2JDSldnSUxMV3l6Z0FZOVVUMThnMWxPSitEL0NzRndMYkt6eWMyR2VXRFNUNmY1N0FIUThqbWxDc0RKcVA2c1dzcEhhWUNKbFp1d0VWdHhnRFpJRmtLQlBnOUVMcmFNUVhrV0xBNE95Z25yT2lWYWJIN1pYWE92R3NnTzB5cGo0dzhNNm5EdVFNejIwcHptZnh3OUpoS0RUcG5mQk1sVFc2S0ptNzlQVmFRRytMcjlUZzlPOFFrcFdKREFnaTBnTURLVU5RMStYTjkwSUtHQ2lMVGlpK01HVlhnVzA1Uys2K2JRY0FhTWdUV1pBQnNQYTJhamphWHgwN0pUbHB1TmZhWnVpQUd3SFl6bVhTNVo4NU1VR2IrVEc5ZmticXc4NWRZZ21pcnljcU5lbTFHU3owdWxoZ0JPY0JrRDhpV3dLRkNvb004SVorRHZLWjd3Q20xbjFsQXhlNHpjWnptaFlrY2FpU3NlVXVidHBGQm0xYVlSZk1zVDhnQnNBTmJFYitpTWJMOWZCRnlnRUJNQk94aGxCazh4QzFuRHRNYmxaMHFQNmdzUWN0eHNmTDFHcS9rK3Q5TTMrbUFJYkN4TkxIT0FCaTlEdTdjWnBWV1JnbnhCZlYyd0FnY2ZWeUoxVTZTM0MxSGpUOXdxaDdYWC9CN3RtRDZjb0M1Tk1hbThGelZadlRJUS9iU0lTQXJjTWhZcjRMbU1xM3d6bHVIM1RicU1HY2FpWnZyMDB1dVdDNExnTVJ4aHlneVp3cDRDbHI5eTFSRUhZUDRjTG54QmdJRllQZDdRMWJnY29DV0hMd25ZeWN1Z1VCY0JHN3RwZldhbjJZeWpXWDVRemNxTThiWnM3S0ljV0Y4bXBiL2Y5T2ZQbDdwYzcxRkwwSlMzL2FaTmY2dFF5azhjYTdkcFRaUzBJeTgwc1YwdzRHbm1DOHI4VDBUREJiekhtRjN5ZC81YjcvNkYzLzZsbGNPVXV2a2FXVFFPNUkvOFlNN1JIN3YvNXM0Q0h4WnRSbDlBcEcvZkFqSU9iZnRDbzZyUHNlR2kybElkWm1kclVBckpUNWgrYWNtWXo5bDJEWXpqZlJWV3U1djlSc1p4RjhDTmV5aEFDejVTYTcyeUxDRGtyVGV6Tm55RUJIT1FLQXBBcmMzcWVhejh3TlhWV3lxb1JxL1lZMnJZMUpOMkZKUVd5OVF2R0hxTHBjT2dZM2xYOXBvQUd6TDVaWmV0MXM0V2pwZytyMXJhWGtRdCtzU2J1V3A5cHE3Y3YwdkoxVDQ3MVJNeGZJM0tOZHgvczFuYzA3cmVGYlF1OGExR1IxR0lHdDVFZUFCa2JrS3ZSeUpTOEhCZWh0T1VoVXZNYXB0QjhVZXUwOG1abjRxelR2Y2ZFd0UzbGIvTXFXb1pSQzNkNlR0VVRmMEpzdDNqd3YyVTNWbm1nc3BJQkFiZ1p1RHRKN3gwNzJ6Mk9Jcnk2T09CemZIMWJPcUxIQUpHRDZNZzBYSDFMZHdLeHNDYXpJQXRwNTZaYmZsNmk4ZGs5TkZvNlc4NzM5OXBuZ3lDVDd6Y1pESnkxMnVETFNpNUlrem8veUdVZUp1eHdXeE5WYW5aRTBNUVo1a2JVYVBQR1F2S1FKRFVldEc0ZDZyQlZmR1hsNEdOOTNWWE95dWtaOG0rWXlmRlVtcGR0MllCN1RZaGx3U1AzeXRmak9ETHUxSVVnNElDbjFzTHh2TEVMb1lwNlVibElFekVJaU9nUGtBU1I0N2l5Ni9za0ExenN5cS8zWmw3aVZsc0RiUi9kaHBnMUF5QkpZMlpIVUd3TlFya0o3WTVqeHRJOW5KYXUwdEJBYXM5Sk90SFBQaWhKV1dEdnVTaDR3MmVZYkozZXZkMk9HWjRyaTJTOHlyVmFLeHp1NkczK1JUK3hWWmZKNG5oc1dJQ3lCZ0lpQ3FxWHZzeUNUVDZXT3FjdTY3UXdWVWpPeENjMUdLei9qZG9RdCtWb3M1ZmZIVmdQUnRtMnhHK3BnSWFobkV4SnZ2OFpnQm1LZnB1RXoxK1F3MlRFTVNDTlJENEpGK1dzdjQ2WWxSUFNGUnVkVFlNRE5vTjZya1JSYjJadU52VEw1b3lwNFdENEhSR0U2ZEZXQThPaExIcWRzbFBueVZIdDVta2plMXZpMG9tTlF4S3g2NXBhdmNXMzFHbEI0NWNQK1lTb29tZUpRam1waWx6cFFHYjZJMm8xY2lDcFlSZ2NvZkl1SkRXT0p3cm5obkVQYlRjbllhNVJIbDlmYk16T1lSbVRoOEkyQlU3bXYxbXhuRTQwVlQ4ME5LblhjQS9Ed2w4UUZnZW9jMEVLaUR3TU03UmoxOGZGSkhSR3llVmNPaWk5akNGMWZlYXczWWtvK2ZzcDgwUUxUdjBqdVVsdFVaQUx0RjFkUFhjNmZnanFuWWR1bm1lUU5XdU9zcmxGczdla3ZUZ3RkSUYvanY1K1JwRDFXcDJjTGJkRmVLeGt4TWJDTFhWVzFHbHpEa0xTMENNdjd4VjlBY01Lck9iK1dLWk1aUTFXVFh5TzhlVzg5aU1hcSswbDByVzEyb3dXN1hlQnFuYW1ZUWJ5azJsTEtlT2JMc0M3QldVd2RkN2htU2tBUUNkUkY0ZEVmZFJFbnluRWxkTVZINXpnMlRSbEVsTDdhdzF4bTR1Y0tFTnIwdkdnS2pHT21aTlF4UWpmWjdQTXpHUE1pdWg0UVBnT1UzMFNmaVc3L05pc3UrOTBidWVTU3B0U25XSEFkcGtHZmxpZmt2K1ZwK2s3VTJveWtFNmFWSFFFWVRHK0U0OUttbW5ubDRkRVB0ZUZtZEQxZTl5Mkk4SVhtZUFJemFDZWQ0R3BmVXpDQitINjBaQmwyUk9YWmNabEQwMUNDWnlXY1NJQTBFR2lId1RsMEpXZnpWU0ZRODVrTnRWR3RkancvdWY4SW9uc1ZDVWdzaUsxcjRxQVp1NnRIMEg2YTY5L00yRDJWUm5RR3czaDY1ZEpDWEszT0l3TGtPaFpPc0RCakpGNzQ4ZDN6SGkxLzh4aGMrOVdtQzMvRUFzZlRwOVNJUFJsWkJlbkVwcExBZmY0Vzl0WG45aWM5NzRjKy8vRGRlOVpZbnYrMDd2dm4xVC9uOHArMWNPOURLaWEvTm1KT0VqR1ZHWUYzVTBmQlFRczBZbWd1bkxBQlhxZGE3bGw5eTlpMkxYTFhyMjFhMnVsQTlEYzlOMU5DZ0UyYVEwc1VTNThwNnovczlQZjFOdkEyVEVXa2dFQW1CMTZvNnlCS1pwY1dSVk5RUXM2bXRLbnN3MXBBdVdQZ3lzd3FEOFNGcVdoQVpvdGFpbWVGOE1vMFI1WWVhcUdOYlp3RHNZYW9LdmhsSXZidWp0OS84UnlTajRPeDl4cVR3NmlxNWF3Rk9GK1NqTndva1FweUJ3SXdRa0hVNFhQa2gzUzkyR0dVSTRFMmVQQnpMTDA5WXlZVkJMRmNDQ1BJTksxdGRYS1hDZk51QU5UU0lzVnRUb2twY1pxQk8yZFBycVpEdnJwR0pKQkNJaE1DYnFjYno4K2RHRXRwY2pHR1Y1KzJVeGpvMm1ZNThxTkJJYkFzaXE5c3p3emNxYUFqc05HdjFVUDZmdFFiQXpxa3UySk1acGdyVmpucjZ6V0lBak1UNHp0NDl3cVFtMVJDN3V2cUNwRStTdlU4cjAyYWtnY0MwRWFqNklTSTl0My9rTTFWMWoxekxMOGZaNFdDOVpkK0JXK0E2M1VQdVZyK3BRWVBNZTlKN3BNN2NuZFcyVE4zMy91Ykhac0FWRUFoSDRIdFZEV1NKanc3bmE1bFMzMmorRFdFYW1pQmFqckoxUDlWMHRDQ3ltZ0dTK2tiZitGTWZHOVVSVVpObkpkV2NYZFpFZzBOMUJzRG9BNGhGYStqWHlXSFBhR25JQUZqaTZNR2JNSXhKaDNjek1SVXBsa2d5cFNJTkJLYUhnSXlXd2lPSnQxT2Q5OXhYekhLOTlIRTM3OGRPdG91cmRxSHc3Zm1pN2pMM1BkVFFJQjcvV1pNZXpFQjVlR2NnNVVjaU9WRzJVY3U3aXh3Z1VCRUJhKy9PcWU4YzVUZFd0aFR5M3RqMmt6VXBPUkhTbTBqSThiWWdNcWNqSk9QbVFDSW5mdStkaGJCRW9xRUdNak1FTnBUMjFCb0EwM01jSTYrUjUrU3Z1OThjTkFEbTNadGJhdFdQRG04VXFTeU5QSzdxZFJzRlFLQVNBbktGMVhZd3p5YmRWKzV3aU12UlhlV0xuRmdlbkZueFRrK3ZvOHdSeTR3K2FkeDJFalEwaUQ5VzdoaUM5WUNjZi9pYk9vK2VUd0VZMHBBRUFoVVJzTDVlRS9SSmxJb0s2cEtyWnhtN1kzYnJDaW5tRzRoYmZWUk1WSzIwQlpIVkRDRHFtNnFoWWs1Tzg3dFN0R09FM1Z1a05zd2J1cERkcnZPaCtKL1lUMEZZczA0MDdnY0Z6WXdTbGZ1ODVkS3U4czZKeVI5RnFsZm8vWXZWbERna2dNRDBFVGdSbFhnL1ZMSHVCdnRaOUFqWUtDZVd0K0s3VnU0VjNVWFdTaXhOb25iNXl2Q2xGRTBONHZHZjZZcTZZek92Q21pRGVqMnRjMkptSXcwRUdpUHdVcm9kK1BsTmpjVkZGTEJxV0hZUlVhNFdsWTVvSE9tY3hxa1dSTmExNmZhZUFlQTB2NnorbWxUdnFXbjVVR2I2UXhlVE9KUFdUZkoycHNTNFBDUnZuVFFyZlNvdVBPOGFBbk5KTGVOTGMyVXFZMER5ejFRV0VrQ2dPd2dNUlFVZGhScDBRdlg1MnMraDRoTUh6UlhqWDdOWTFZM3FHWEhTNDh6T1ZqK0dRV2VHUWRRenpKcHBrQmdCV014bmhha0I2ZVZFWU9YcjZmN2k1NWQwQ29Senc3UlJLNWJ4eG9FZHp2dThwc0lXUk5hMHBOZTdOUmJ1eVovN01iMHNOc2sxQkViTlhLMEJNRDFwY2VEWHZFZk83cnBvd2diQWtnTDV4c3ZvUlZIa09wbFJLTXBsSXZLQXdCUVEyT0VWTkh6ZDY0RHFjOEVMd21xTnVtT1oyQ0hqdDczcWs4UzdkajVkS1duSmlMTE04NERZYXhxMHp2aE5lYXB4Y1VTUFJFZXRWM2FyL0Q5LzQrdGZXUDk0MFg4ZWtRS2NseE9CbFRIVlpuYStQdWdXQ1B6V1RZK0NlNk9Kelp0Uy9Ha1RHUm5lRmtSbU5GUzRYQmtTZ093OHhiL1hNUVNXV2xJVXV2Z2R1MVJ1VFB4RU8wUjA0YURSZzFkRTVUNnZPWGhWbHFxUW42V3k4b2xWRXJ5UkwwTU9FSmcxQWhVL1JLU0hvOTdudC93aHF2T081WmY5SkxPYmhGNHd0dXVXcUtRNVcvM0dCbzB6dTFDb0c5WmVNbUhaOWtIa29EMHJTajFOVlZvMTRjREwwb3VMeFVaZ1ZrTWtZYWh1NnVyczZGbUZ5U2lrb3FVTEc0VlVsUXBiRUZsSmY0WjRSZ09jMUREcEpvMjZrTFVHd1BReVdTMHc0eWdiN2xPMVpaUXI2L1VDQjhEY2ZlNVVubDRzY3ViUVFGbHE1ZUpkeXNFWkNIUUhBVG0rVkJCTjJhWmVxZHZxMUM0d3IwNklLTC84a3QrVzlsU2pEbVk4dlIwbHpkbnFOeldvMTdjL3hkMDdKdVBmWTdwa3AvV2czSlpab0FiUFNFVFZNeGFLbW5BdVhYcG1pNFRDa0RacWN6czloYmVuR3F5YktzdzJIMVVMSW4ycXd2SmZhcUNZdkNHTXB6blZhMUt0cXRFZXlveDZBMkFxcGluYUpVTDFqSjM5NW41cVVObXB5UFdIaUxtd05xcjFNQVh0ZVpFV2xBR0JOaEZZRmJWNEkxVEZKbFg2b3I3SkpSRnQ1OFR5MitHdWxhdHVJK2VOeWtpVk5PZDkxdFFnM3B1emJzMGh5eEJIM25obHQyNkJMRjlPaUxYdUdRR1lnbmdKRXpkMVhaN3VhM0poV091aDZyYTJBUnVuOTQxMVU0VVo1Nk5xUWFSUFZXRCtURjV5elE2Qk5Sb0E2NjJuLzVQL1cyME1DOVZKZGZXYlZYU21KTGtUaFEzaW1IaDJpNkJYSTNIT3gwY1JKOHFBUVBzSXJJdGF2QmFvaUViME05TjJHZTQ5LzUzQkI0bDJMZkpqSXZhOTBheWs1Y2ZUekMzSFBPOVFDbDFLaEsyYWwzR1B0bm1DamdIWnMwczUrYk1lNnJLZUZVTmlyWHN1OGlGdkJYSVdDb0ViQTZQYTNEdnJuRzlxS0lHWnVkMkdkV3BLeVhXajExUFlnc2g2aGhoY005bm1MVE1FTnBSVnJkNEFXRzlIVmRTQzU0YnFXTHNDSHhXZEtVbnVoQ3Q0SXloVmg2QXdTcmxCb2tBQUFDQUFTVVJCVk92MVNMTHYrVUx5Y0FZQ00wQmdVOVRQVU1YcXJzck1JOXI4NmdhOXNQUFoxUlZUWjkrMWUzU0QrSnBkSlcwN0o2Mm5QNHRkMXlBK0E3cHJDaVp6aXQ3RmVwSWlzb3hXbHFyaWlvbUNKUldtaVVndklBS1A5STNLOHRoWjl6elV3NzZaT3lhV3FlcXVDdDhWdWt4MUN5TExWSmFYZjcveFJ5ZGZWRTRmZzhJZUFtczJBS1lqY2Qra0JiZjRoTHkwbXNqVUY5MkRKU3IzdVNob1V2K3ROWUdSQjZ1ZmlrYnZObzhOY21hTmdGeFBHZnpnUDFUM3liYmZjalhvbTR4eVJPdE1nSldwRjNUZXNmTFZoU2JZVlhrNjBkZ2dmaHViY2FMcU16dU1WMnBYRlF6bXMwS3pxdUtLQ1ZkblVTbEZZcEVSc0Q3WC9NU29nNjdxU20vZk1kRk1IZExkRXU4MmFFRmtCSGZmVEk3eTg4ZEhFQmdnd2hvQ1MyR3BPUUNtZStGRno0MUw3aHcvdGgzV2hRWmc5bkpoVzlCUVNHYy9wM1orOW1venBTc1pLTXV5NFJvSVRBRUIyWnN4dzRoQ3BUdFU2WXRxdlpyZ2QzU1F4dG1YSUJXeEZRWVpSdWhaVHpOT0lvTEdCdkhIeW9Ta3NUTjFEaE9IOFlyc1NzRmd0aEQ2ZFFKZS9Ha2Y5UXN2Zjl2YmZ1UEo0bmpienltTzVNSFB2MXptdnUxdEwzLzVpNy9oK2JyRS8vVnZwUm1KeFVUZ1QzUkZadHVMVDdybzVMbFJVVWN0R0tpbWxPSjk0S3NGa1ZFY2Y2MEJaZktNS0NMTGhKaERZTlRHMVhvRnN0Y2JLdXVMeHA3MmlHclhZVnBvQU9ZYVBVdkZxVzUrVVVQTmFjZGtpTU1PWkFHQjJTSWd4M0czQTQyZ081ZFY2VE0vaTVyZ2Q4emdEN0l2UWVwYjBTTlFoeldqUEVWemc5aGp4ZW9hS1hzY3hpdjkrbGxrQm1DcmRLY245Ny9pM3lwYW1kQ2pZN250eW03L3pnNHhGclEzR1htNFhDZ0VIcVVhd00rZk1lbWtiNGZheHJKblhpMzcxWlJTRW0yeXFBV1J0VnpMTWIxT1k1a2t6OGtWdDVGaERJRU5wZmI3azFwNjlKU0VjM0NMWktwR3pkVnZWcTJzaVlNamZaZWs1YzlLaE5rRTU4bDZQVlZ2SjY1UzVBR0JXU0p3SW1yOWZxQUpWK29lS1dxQzFSRDFlL05pbVFEN3BwSUdzR3hmd0tNYVVaZks1Z1pkWm5haFdDVVhIY1lyZDlhSktER3BWTzdmR3lsS1N1aSsrQzVsNmZPTnpWU2VEWTBtUUdxeEVaakI4N2c2b0FOVjZiMzNhbldoQnNlaGttLzFpQXlLeXNrV1JGYTJ3YzB3L1loYkQ0RlJyN1htQUpqdUVWdWZjTXY0cVJ1OFVhWWswdVU2VlpldEVvR1hSTmlTSVNYcVVRd0VDaEFZaXRvNUtxQXdpOFpVbDRzK3d0bzdKeXJIZ003QS92Q2lNWjd0bXdhOUltbXVDRzFNaGJVTk9zNThHNXhkeThOaHZJSmlTRVNKT1o2MUozT3ZYNkxvZEVLUGdJMTBwa3JkSGtqV3NyWkVNU0N4U0FqOHNxcE9MUEdNcm5wbUdHbDJPMktacTZhVW1KNUlNbHNRR2NreTlqblpIUVBQSnliUjVQb0YwUkRZN2xCcXJqa0FwbGZYSjhuSXIwMnQxSGYxbS8xczRTVjl3dStvaE9lU0NNOUtDRkVNQkthT2dHZ0dRajlFWkRSb1JlSEpJZFg0N2J3N3IwNGVUS3pjZmdHeElGd25Ba2VySDhFZzFoMjhNQTBha3JwdE16ZVRUa010Um1vRVlEUTB2NThoRnBmVTYvUjg5Q2t0M25DeEltL0JFZmhlcW5MOC9MbGRkVlozSWRyWkJreE5LVEVRUm5GQWFFRmtITU80bEVmTUNPeXhVVHpCUGtrMEJIWS9yVzQxQjhEMG1pcFBXeWIxcTNkbVhmMW1uNGtWOHRYYTRkS0gxM3JxYjFJV3FWWFFEbElnRUFVQjJhbzZRaHVuZEdQdytZNlRRR1p1VW8zZmRSRDl4TWpLMUNQVnpyaUYwUTVKbWlQbWkySFFuLzI2WmRDQTFPMWEyZmFGSWpLbklOTW00WXR0MHZSS1BRdU1pTTBrbEVIcnFabUY5SElnWU8wTDlVV2Q5VmwxSWRnTnN0MkNsWmQwNDdGenBFZGxDeUlqT242amIzaDg3eXlpWkk4b0dnS1RhdXNPZ0tsOXRhemVaMDdsS2prWCtuREpTU2pPZUlqa0Y3MElJRVNzRTJXa1dsVnNGMHFCUUFVRTVIcjU5d1Z5cUpzcSt4RnFtNThxdkQyMFpOUFFsUTZoUnBTVk9ROUkzSGFtZ0YyMllCQnBLelIrUjFFWkswQmxqT1Y1TTF0WjZta3Y1Qjl4a0hjUk9RdU93UGVwdXNRU0g5dGRaMVVYZ3BtNUc5OU1HajhXYUZ4RWtkK0N5Q2gya1pBYkErR3MvSmxDQkVaRFlGSmgzUUV3TmJkWVBCQjZUcjQ1K3MwRVFKUHpJY25mS0pOeVNaUnJaWlFvQndKVFJrREdCUnVCV2xXbEw1d2swSU5hbzNLNTBnQjJpM2dYM3RMdDQycjE0eHVrSjFvS2pEZG1QbzJWYTFmQzBnTzN6K2ZreGwxM3VYeFlvSS9tUm1lQmM5VXJ3N3lDZkdXSEhWVjNLck16VG9Ca09hdW1yRGdPcDFaUjNZc1dSTlkxeGMxM2M1TTdteDVGZTQ2NjJTdm5ta05ndFFmQTFFdFJTYkpWWU1FaCtiVmRRRlMvU0FmWFoyVkNsQ1ZyWlpRb0J3SlRSbUJkM0NhaE5iTlBONVUvWEdMMnF5N1NkWUF6MGdBbTF6TTExOU1SMFVWZVhIeUQxRVJMa2ZGNmE3TEVHTkFTTjdyUERkVUtiT1M5RURsamhrR3N0UzhlRmNqdUlBSUQvcitueHhzNmFKOHk2WmlzWk9lUnlvMldXRGZFSnh0UnhMWWdNb3BkV29qMTlmVlRuZDlTeWh3Q3F6c0Exak5RTGJKNGsvN1AzVmFjVVErWjBpVmd2U0ZaRXZxWWE4VmdDQVVDRGdUa2JlSW9jR1VaY1lkbm9rMXdxWTVueVBKTGRaLzZwa0ZWUk9SbzlWc3dTRTIwRkJtdmJVcmVyWUhxOHh2OVFGOWJLZVduaitDWWMxc3N1RmdDQk5TRGhQMzdMK20wdjBOZVFlVlIxRG1wNmNQS0R0dC90azhLdG1wS3NkaGFFR25KajNGeGEwd3VKOVBZaFZrUGdkVWVBT3NOdE1WSEJSQW9xb3NDb3ZwRkQ1SDg4aVZtUXlJdE1yZStKZUFFQXJVUmtBTzVSZEdVS1ZvRko4V054U3BWK1BKN282ZEhramRNVFVaYUtYVzArcW9zbmtGQnhxc1EwMXdHSWVZbHZWdElFaWJlRFd5NVl1ODBySUVIa2d1RmdLN0Mxd2ZkZG15Z3FuQWIyNER4bWRpdFBWSnhOd1lVTFlpTVlaWXRZMlZNUHNmYi85L1dZRjdkM2lGdHRRZkFqT1VYamhaWkthdTBEa1Z4aFNmV3laSHRVaDVWcTg1S1NVRUFCS2FLZ094L0c5Tm9oZHBQcU5JWHZ3WjFUbVRHNkpCUHJoNEFXUE9RWEpFMHg1QlVDd1lkazdvaTQxWDN5OXhEVEF5TGJYbTgwTzJSaDZESGwxWjR3emNmRS9MbkhZRlZxbS9YRngxM2hReGw1NENlVlZWbmpwbllzeUg3RVVmUnpSY3MrWmlKaWl3eVdIYzQ0Y3BRZU14K3lpZlR3cVg2S0g4cFZWWi9BTXdZL1hlMHlFcXZhdGlMb2pSRlhUMHhJTlQyUzNrVjZhaVVGQVJBWUtvSXlBV1Z2cWdoYThxUUtuM3hhMUNIUkxhZEZaQy8xZ01BK1RLWmMwelNISzMra01yaUdhUkVidnNNWXZrcUtEUzM5UmRSMlptSFM3VkgzaGlMajZxRkRrVjZsQ0I3L2hCUUFWanlobTRicjlkaW1zTyswV3p1ODlwL3llNEJjUml2dHRUWDBJOHZzcjR4WHM3Ym02blBVK2wrVVh0YkZEdDVUUlVGeGhwODR3M3dISSthSktpdktTZlR5TkMxY1dUa3VwTTdCUERFWFk1Y0lEQXJCTTVGM1N6dlJFajdXSXRHeDFxQnhhcEYyUzBnU290T1NLRDNQaDBTaFdPUldKL0traVNXUVFNU1dXVDhNUkVseVIzbEk4LzBSbENxUGZJdDB1L3hDUk52b1ZLQ3hJSWhRRTlFOXU5L1ZhZGRNMFkra3Uzb2x2TGRhTGIxSnpRY25hM0tLbHNRV2RtR2NnYmpSVWh2NDFFdUpaaGl3SEFXeDI0d1M0WlFQaktFakx1Wkl2TnlOZFhUeG1ncDA2UGFVMitIVmh0RGxpUVRuWWNVRU9nQ0FrTlJPVWRocHVocHRPTFY0cXJDWDVUTGxRWXdEbStmZDBEaXRuTFMyakNJdEJXK2FUOVVWTWJlR0dPV3VaMnpNYzFRN1pGM3VwY0hZRjRRZkdLUlArOElxQTI5MmQvZjRVM0FlajBqVWpRcWZTejQrV1A5U0k4c3g0aEZXaEFaeTFzdDU4YUFPWjRlM3FaQmt6ZE42VC9SMitFdFV6RW1jODNPWjU3cG1NaWl6Q2JuNUorUStLSlJPTW1sRjYzbHBDQURDTXdXZ1IxZWowUFhIdWc5VXd0WnFvd085L3AwSTIxN2dOQ3I5RTl6RkMwWUZHYjhKbG1kSkFmS0tvN2xtcnJLSk02Sll6dFRvQzY1TSswMFZrb0ZFaDFFWUk5cUJqdC9VUWZ0STVOV0RUc0RlbGJFRm5qdUozeGx2OUlSTUs1UktyZ0ZrYVU2cXhJOHdveFV4MEZWN3VyMEE2V3NkaEM5bzBVVUdUd2tzdTNxVmdad0hKTDR1NlhFdWtrdkpRVUJFSmdxQXJKdWhvNzNpMFZPc3VJWHpaV3B1WXFBNVplNmQ3THZjVnpmUHZuZ3BnV0R3b3ludTUrZGxWVjhTd3ovVzR5cXdkancrTm5qbXN0YkV4ODM4dWNWQWJVNmtGZXFqKyt1RjhmY3Z2UVl4VGFUZy9CY1k1VE5meU1GYTI1QlpMRHVVRUxyZzl6bFl6bWhZcjEwZWdCTXhMdGV1b0lDM1I2ek54d0s2QVpVVjNZTGlPb1g5VW44UnFrTU5jWWNvVktWS2dNQkVLaUFBSi8yTWwva0syWTlGdFRpcDJpMFhOM2xBYVBjK3Vrejh1aFdFWkZqQnI4Rmc0S01ONmMrejhqdTRpbkVUY0x1Z09pelorN29kallUMTR1UHdHdXBhdkR6TXpycjcxQ2JHZEN6cXVqR0NSTiswUlBySUtXYWl2d084aFpFT3JRMHl2cVRIWTFwOHZpa2thd2c1b0docitZUW1ESHJVTGhyb2RMRS90YjRoKzY0cjVVS1Z4WUhQSTlLaFlFQUNFUkVZRlhjSmh1QkVzZnFwaW9jcXBGQ0dXM0F5SnFLZDd6VG9JckMwWDlwd2FBZzQzWFlhQ3lHNDV4M3ZFZ3E2RVkrRXQ1T2JQZ0trYi9BQ0x4T1ZRNldlRTVYSFIxb0srTS95Wmh3UHV1b2UxdWp4akMwSUxLeFRiYUFSeldpYkJQYWlWM1l4cFZxUzRYaWV1dnNqSmNnaTZxQkhpZ2J0ZUdKcmlpVFV2SEs2eWw4NjZuVUdCQUFBUU9CZFhFbmxuY2lKRXRmVUl1ZlhVTklObmxNWkFFcm1rNkkxanVuZVVVVWp2YWlUMlhGdTFBY0UxbUFRVUcwY3VCUVNOVmg0U1c3UHNwaVFkZHF6TXcvZU1BRHNGT2l4M21aRUxDZXhKOHg2YWJyb3JyTG40Q2VWVFVmK0N3UnZ6blZiSkgvVGdvVjNJTElVTldCZE5PUHV3ZkdmOGlTdFZvYjFSNFhkN0JWaE9SdjhBSmhjcEtweFNjQml3VjV6MWdjVTVqamRScUxUQ0RnUVdDVFY4elFXMFF2aHkvK0dPOVExSGIycyszUmFtUWZFcTAzTmpvbWl2enQwNFpCUTFKWFpMeTYvYzE5SnhpVzNtRTgzYlgzOXhwNVZIZGdRSVBrOGlEdzZBNVZPM1orWXRKRngvV1FSZ3Z2aWx5bGRWLzFVd3JmUVE2Q3B3V1JRWHFEaVg3WitNdW5NL05NUTBGZmxkWTJSNWUyM1BwMWJiYTN6V1pTU0ZjYkgwMWc0cy9KaW9DK2dLSXRXamRUN2pnb2dFQnNCR1FFRTNvZkdoOWVURVlGcGd6bzV0Z3RJRXFMRk8yV2ozWkkwdkxiZ0xWcVVKSHhKMlJUa3Fpd2tHT3BMbkxPcVBiSTMyRHdBR3d0eDRpTXBVREFXbzM5MktpRFBxc2hEVlpOdDJQYnQ1bDJYblNYcXRib2pHbFdDeUpOOFkzVGI5WnR5TFRldldDUThPT3gzaS9KUkswaHNISEt5MDdiQlNDc0VwbS93U3ZnTGkwYWt2ajhVeUhIZTBtMGQzTkZ5QUFDczBSQXJtVUs3Ump3T2JMMEtCdzBJNktBWHF4dWNQZDlPQXhJM0ZhT29sV0RMbkxxZE1ZbDJXUzh3TUN4M05Za21aUnFqL3k5UnI2MTRDakRoc3RsUWVDUnZxNVR5V05uM1hOYmRTR1luYnVSemVNOUtka0tLUkEyR3Fwb1FXUkRpMnoyNzFlZXNzUjBkaCtodlV0M2UvUkZ5TkN1dDJsNlh4dSthK1puMHNkRTVtL3dNaHlWTGdja1B2OVV5TWtaRSsxMnJnZ1pRR0NXQ0ZUN0VGRUx5eS8xbW84ekR3NDZSRHZOVWJSZ2tKNW9HZVhVNll3OXVxWFo5NE1wbHh0elFCZTU4ekZ4Yk9lS0tJTUxvRFRPUzRmQWpRRlZFWGErZDlRNS8xVVhncGwzRWRtNnR6T1orMExtZ0tYRW9lNnJtcXBhRUZuVEVpZmJoNUNmL0R5bC9YYzNwVTYrQ0tMK0VKaHVqNHVyd1ZBcUsrcVVPb0VKekNUcElZTjRmU0xlQ0JRT01pQXdIUVRPUmRXVVRWKzV4aXVxeVBHV1gxS256TDhPVFVkRWF6a0xXekJJVGJRVWp2SHRhQ1JPeWFvVGxqZWhpOXg1U0J5N3VTTEtXQTFmalVjc09DOFFBc1kzYWRpRVhMNjJ6OWpWWTZyQjdEeUtiTXVlMmtHUHBlUnh0NkdLRmtRMnRNaGsveTF5azUrLzBpeHBMMDF0N1M1VFVYOElMSFRaUjU4ODVPcWlIL3FwY0ZRcVc0ZU1CNlcwSUFBQzAwUmdLTzZTVWFES2RicW5pbGZocW5FcC8zcHpwZkNLUkhvSHcvVTA0MFJ4VWFJRmc5UkVTNUh4ZXFtd3NXcHJXTGkxNFlBY3ZTRGpjK2RWK1NaK0xoOFpTNExBYlJWOXNNcHl2MnNSR0t2ZmRCUjJUbXI4V2Z4eG1uNkVhMGc2R3M1Y3RTQ3lobU0rbHBlU2wvejhCaDlWNVB4TnFWUTJiTFdId0ZRUHRiaTdxS01lZjRQWHdEOXRSYmtRSFRLZWxST0RBZ2hNRVlFZGZrLzZYOTNMV0RLVWR6RC8zYzRVbVpkWFJCYXcvUEtTYUwzTDExVTRwL2Q3VU1xR3hCM1BvQ0RqelczQUptUU53eko5aUZDT2VWYVdqc3hjSzMxaXZsSnBsZUJpT1JDNHRhZXFDWHU4dGZMa3FnL2tRTnRXMURtcG8rQWhKdnBVTXE2VGxvSjdLVVJGQ3lKRDFBYlJyQXpKU1g1K1NSQlBjeUp6QUt6QkVKaXhBMDlSTmRCUno2aTU2WGtKNnFrUThQQlNYZmpZL1lhOFdjZ0JBbFVRa0FPNUFYR1NGR284SG5ZTDFLeFQ4eExRaWQwazJycytnVmRFNFJnamE4R2dZMUpYWkR5MVpZeFdOUUI4Vkd6YjUwUlBEWmtYTkFKTXRYY3pOSzlnRkN3U0FpdGpWb3ZvdVA0M25YS056R0xuNEJZajBJRXhDemNua3ZhYzFEVFUwWUxJUUdkS3lldy8rYUNVUGhKQjJ0UlMxRlIzQ0V5RlBzV3RWY3RSajNvcUJPeXRxaXdtMXlNQkNqRkFvQ0VDc2pjVDhDS3YxTk9ueHJGb3RYbXZ4OW8rZVd5WG0wZWt5WWFQZHAxSUhHTmtmU3FMWjlDUVJCWVp2MHBFeHJPSXR6ajdQaWRDdGdIclhSWnRZK0dWaklKRlFtRGw2M1hWbXQ3Z1NBaUNxZ3ZCREN6cW5JVEl5dER3dmd2ZDNlcko2dWh2WmRpS0xsc1FXYVN1U3BrMXpIbC9hc09jMUduY1RXMnR1d3JNYVB1SzNwNVhVVS9BUnFsVjBFdHB6K2syQ1Jnb1ZWV3FZVXhmdzB5d0FJRWlCT1ROdEZ0RVlwWlJwV2ZuTXpNL2srNFQzVWFtSUgrcEI2cTlEZEdZcERuaVJDcGk1N084Y0pYVEo3b05sZVZOREloMjEwdlM2eDBUa2JFTEJaL3pHSGw1MU5LeWdrWmdHUDNKNWpVSEJaMUY0S1c2YmsxdmVWQUFHbnJWVGRGSWI0Q2dQQWwvV08rbTJlcjUzdXpCM1lMSXZOMjFjbWExMEc5VDFpczlDbFJ6Q094RTEwL3ZyQVVENW9ySTJoblV2eVR4anFkQzltOVpyMENiNWNVMUVHZ1JBVm1OMXdJMTZPK2ZGbTZYb0pkZkhwUUtWZ1BWL3ZjSCszVDdiT1drdFdDUU50NGJFVEl6eG1TVDhmSEc5Y0lsOU9xNVVqQjRzSmNVZm1FejV6NHlGaEtCV2J3Z0Z3Q2s2a0t3dXI4YlFGK0JaTWhFVGxKNnBjYXg1SE8ySWl0b0x5QzFYM1U5S3FDTVc1UWRBS3U5Q3V5WS9WbnBjYWZBeEhVaUtob21LK0F2S1JxVCtPMFNRbGJNMmxWNTVKOGc1Y3lnQUFMdEliREpLMmJCcWlSYnN6RUpvVlkrMlJUaVNvOXFuVGxLN1N3MVVPMFZxQ09pVTV1VlhiVmdrRForbEZPbk0vcnlodWEvRjVUTGJuT2FScUVzNDN4TUhOdEdaaWJKL28yQzBnd3hMaGNXZ1EranVzTFBVOW9pcWh6TVZjTXFWZW5MMlFJb2VEOUtEUXpyTmQ0Qm5GNlNGa1I2ZFZVcXVERXdZTHgzVm9tM0ViRm82dTMzdE9zTmdSMXFCL1lMTEJvVDJYWUJVZjJpMUoyZ3ZnQlpVckJDcEw0aDRHd0xnZHVibno1cVMzWkg1TXJnSm5peGhmSHVYOUhTUnpXcUZSRFpYZEhONFIybzFoSFJXZzYxRmd3S010NGNlWnVRVmN5VGJVcm56ME55ZERkZlJqbjlKTGxEYVp5WEdJRVpiSkplanZZeDFXQjJIcFdUVjZEZ2cxNnE0dXVaemlaS1doQlp3U0UvNlNOOUE4WEh6dnlFc1V2eUEyQjFoOERHMm9OOGk2ek5WbzV1Nkx5SXFSMnk0cUJVcU82bS8vL3RmUStVTFVsWjM5MklCOTdrN2N4czBFUU1uRHVpWUl6SURBS0pZdkNPc3JqOEVXWlkvb2xIdVZlQ1M0NmlNeUt5K0k4WkZRRk5kSWJFSkc1TU1sY2hSRVdaSjFFOHNzZ2RFRDJ1Ykp5SmYzSTRrdlZlWlJGRWNjYjM1dTJxRCtuVVY5VmZkVmQzVlhWVmQ5V2RuanRmbnpQVFhWWGZ2L3AxZGRkWFZWL1hIVmJTRWtGN0VOaTNkcWp0c2JPQkpjS0JjWjRqbHM2SmRhNm5JMmUxSEtJNHh2Z2NHWTNJbEU1S05jM0tiSk5QWGdaSjQ3TllpWkxhVHM3eGszVUVSL0ZLbVJSeitsalJJOHdwbiswU3l2U1VNNnNJdkI5YkM1eWYxNDVhYm1VMk9ZeXNmR3dlTThsRFpNZ0dYTHVZVmVNY1FXUU5LMG9zTjB1L2dWWDV4ckJVSGk5am1TbGtoL3BXcXpVRnRpRWt3WDlMQmJLRmkrMG9sWkpHVkxjUzJVc1lWMW1pV0tnVit0RCtOMnJ6S2JPTXdGWnVYcnhjT2hNNXd0dFljYTFMdGpxUVdDS1p2TUl2NWRPOGFqSkNla1NhbUpBSUJoM2preTNYUkRTR3lUaVYzTTVmTUhJLzBOQ21XU2pXOHRLQ0Q3ZTJ6UktvNUFJaDhEYlpYdGpGVTF0UjhYNW1rdHFOTjdVTyt1cHNBaHllQW5GWWhpcFZLaU9JckZMcFV2N3hOYXdiT3o4NGNXRUpSS09iQUtzNUJTWmYyZFpBNE9xZm1HdFVzMndOb2hyRmh5RG90bGQ2STJ1Y21lZDd1YUJoWjY0TFN0aWYvVzB4RDNuVDNIYTl3VGwvNThUQ00rWlMyVC9qckZiR0xOOUlneXhQdlRwR2FacVYwZ2dHZFZHZGs0dVoreVZJWm92R1JjUzZ5R2x3eStRQnZGU0d5RURuaTQzQVgyQTdoUE16Mm9CRnpxQ3dQUms0QjlrZ01KczZ1VksvMWhGRTFqZEdjbjRzQjJIeWpJbk1uOEpGNmpVVlBlYzZVMkRMc2hhMkdhWHMxUnlsZHRKTnQ3eFBVZkVlR216cnRKQTQ3aGxReWNZYWNYV2RlK25NTjdDMXNITmZQMWFCRVcrYVE5ZXE0RENLY2ExYmVOS0gzZVdUdm13Z2MyUVMyT1Uyc24rYUNQZndCcVdRTUhXckpvTlkvaGh0eXNYZ3MxZUN4a0lVSWlOYmlxOUFKSUJ6UDVFTG12bHN1cjZJQ0h5TXZYL2tjZHZrekNHUVF3aG1sRzF3NG05b2wwazh5TmhrdlpleVBOK3JDQ0o5VFNqVHY1M1ZVeDdQS1pkSHpFRjNhRkRRVVdjdnNMNnNneTBRV0U0N3hYbWx5ZGJvMEVXUDBPQmk3UXRnVENHNXoweXhETk9uWU1FNVVzRmVCQTUzOXh4VnFHd3FmOWU1VnpLMzhyWlpGaVp6UE42Z1djREhnV1F2WE1qSFI3UGhTM2lET2oyWHAzVVppZkpma0g3dzlzV0M2Ym1rdE5RMmVmQ3hSOXRnelVtanl3dUF3TVBrYzhSYTI0T1RzNjZ4SEVJd2ExWkRHalBQNnBudnl2djRjSzNVMWhKQlpHMWJKT1Bic0Y1d2ZvTE1uc3JGaHRCZEh2M1ZtQUxyQ1Zuc3YyWEEyZGxIcWpnVFByTGowS3lMRkJGRlM1TGRZc25VMHlPd1pUSjF0ZWRUSVhzdnVQc201N0tLWWhoaGN3blVhc2x3ck53dlVLc1VrTXBtdGJiTGhZV2M3SzFlS01pU1BXaXpjR2pleCtFTnloWkFqaklUU2xmQ0lQaWY3emxLWkxtTUJXUUpPM21RMDBDWHM0YkF6VDFzTk93ODFZaHRIWkp5Q01HTUdlZ0k2dWJCN0V6KzJVNmRCWmNKZEpQS0NDSk5xcHp6MzUrN21jbExuTm1DRUFJZWNBeEswbXBNZ2JGK01UMXM3N0l4RXFseEtIODVLWmxRSzBPR21GWDdkNUswQmIwNUI2VldoUzhnMCt3N1lPSzUxTXdzR2U2Mm5GYTJ4aXJKQnA5ZlYraDA1bjlYSTFXdUlSb25xak9QNkVxWlA3eEJjbVJsaThiS2lCSlg4UGJ3ZmJSYXJnWGxFQUphQkc3cVlhdGg1d2NPdERSVHk1UkRDR2FMYlhEaWJkQWVFN2liNDlwaWFYN1krdmNjdmVaeWovRUhGcW5SNHBXbDdDenlSVjZzellsVG43WThBZGJwK0UrQlpRN1lpY1d5VkdYQmpmNUlxQ0FMK1IyNmJSWk9tQ2RIRG45ck1YYzZSYnhyYklFZk9KM2FOdFhDR3RxTVk3WEEzM01EWjZCeS9vNkZCNGRiNmtjeTdQdVBwVEtUc0lDWllSeklaTTdPWXBrOXZFSHlrMlZiY0tkMEczVmp5cktWa0xQRm9XYi9CdnB5eWlVRXlnaGM2bU96WWVlcmVaZWlUQnM3Wnk5bnlqQ2tNdmFlVmRhUnVxaW9mb2NaUVdUREdqOGNLd1huVnpZVTVzdU9iK1NCaHRGL0NveUJteDRyR25tWUphbVdNQWZPbzFET3UzVEExQW0ydkM2ODNuY3hGNG5qbnJrdjZMN2lGTmVZMWt0blRXakdIYkF4YjVydTcvWE0zN0VGRWtvcVpWYUxlVGFhbGljZkR1UExWbnBFdXFWenFjb2EyU2lwSEF5U2k1cTYwU0kyMldOOHBLMHpnVWpOejMxa09WS3lLVUVJMkJDNHZJenRocDJ2dXorcE5wazF5N1l5UzJ5REUyL3A4SUEvTjg5MWlJbzA3NHM4bmZrNmdraXpNcWNTNWRlbDN1M0VFcEJvUXlDcWY2VjlJSVg3aXF2Q05idy91aEUxQ2pIRW9UQldaejBvU251V0RsajFFc1FXMnJ1b2xUVE5UTjYwVjZlcDhUenJZZzF0eGgyd1pXaWFIbTlUNmNsWUo1TDNzY0VyczFvTGhYR3VhQmw3U0d0OGpxUkhwUFA1d2h0MGpBYlozdjVqSkZLSDdyYkdMam1HTmlvcUl3UlVCT1kyWk10aDMwK2RaUmZTend6UjkrU3E0YzZwUXlaWHFaZDhCSlY1TVdkNWpEQ0NTQi8xWmRyWFo5Z2x5ZXZLNVhGemJCTmdOZllDNjhuS1dId3BmUndLYkI2eEhhU3lVdjVKcGJpMTFGNWRCMUxKSEpaZ0JLWllVQXVyN2J4TFl6ZHV0aDB3RVY3bDhacVR6cERWOFJoREs0TkRtUjFtTDBYRklST3RZMGRRV3I2ck9rWUtuWjNoRGVxaU9sc0F5aklTT1llQXlhK21QZHpkOC83OGtQMGhFSmdieWNiR0JrdEhJVVRXazVFend6WTQ4UmJlSy82R3ZSeFZLUlBXUG5JamlQUlJYNlNkZjNVT3U5TWZMeFpIVDI4STlTYTMrUU9wZGE2T0FVTTNQU3l0RVowK05RNEY1cTEyZzlSWFJxYXNWb21UcmxwMXRGaVZxTWJsSExkaFl6RVhSTURhckR0Z1locFhjWlBzdHpiemQyeXY0UFI1TDRSZjd1UTJqYyswak5KSDJUeWIzVVVLM2ZNVDBhRFZ6TWppVmZaZGdQTndUbjd0YVhvTEZuVlFtaEFRQ014djRSUEF6cWZiWndXTEhFSXdLMnlERTEvNzRNbFFwNzlsMEhUZEtZc0lJbjFybGFlZkg3RXE0bkVHTGpUNlFvTzhVYmxyM3lpd1B0YkY1a3ZwdldnSW5wM2tWTmUvbEE3WWVwVU0yVWVzVkZGR0wyOGFnMzl6NzJzbTBZMXNqNEtaZDhCRTAvUm9sL0xWbUJoRHR0anRZN2lKWXlsL0w1ZUw3MWxleUhMRnNabW56VitQa0VKOVN3dVM4QWIxVU4wZ2I0UjZMZU1QM0pkdnBhRTJ6MVhWUWlsQ1FDQnd0Z3RZNlYyUVF3ajJnS3dHdkRQN1RONlJJZzhkQm5YeVJDR3hKeUtJdEN1MGxpcFRtTmZVcWxvWlF4VnVpRmVhZWVqbk9RV1d5bU5TaDJZVEQ0WFN3ckxIUXJCdFNHRXhreC9yWmh0RVNUY2xUQTZxS0tPWDgxNUFONUhncUptQmVzV1JkQmJJMW1aOUJrdzhKTnZ1OXlwN05Wckd3UExSVUtlSDJHT3dVdGJVdzZmRCtHS1NGQnJ1VG5DRHNza3RvMEdkN0xlOWRaOFZsT3NJT2V6Tkl3NExjSHBPeWlVRXpqYUVXK0F2aHhDc0hROEMzcEorNlMyYmpXK0c5ZlJFRUZuUEVPQzZ2Q0VlZlA3LyttSjlRWFU1OFIwNU1BcnduQUlieVFvWkpYWTZPMGlrTExEc2FRT0JMV0tNUmZKRnZXUWtTUXQ2cVNWbUI3UktBcFJmV2s1dWZkcVRiLy9XTzMvc3ZsdHVlY1JkZDkxN3o1c2Y5YVk3My9XeXh6ei8xdVFiWEFRQURlOXdWMTJweTNRamJSOWFwcHVSbkxYU3EyRkdLb2JWWVBlVEhVTk1WcCt6THhKUHpNVForL01nUndRckdGZHk2ZlNTV3dEL2RzdGxQRWMrYU1tbWhpSzRRWEptMndiTG5yUjZSV09UTmt1eXJHcUxLWk1Rc0NHZ2JHTHdMVGJLYUdVTHN0RVhaNndhcVlTM1JXRlFrajJEcHBlQ1hXTUVrWGFGdGxMV2NXZkhtV3drc2lIMDIvd1B2eW13SFZraFM4Vmx0VS95UkNQNzd2bDUwcXByTkdKUVFTaVh6cFV2YlN1WXlzVjdxRTl6UHAyVTZiVTVJMkRXOVdOYTZuTG1XbUlPMVNsVG4vc2NWdDNaRHNKbkZmU3JZdVpiS1krVmVxZXpUYkx5K2VBcUxlWXp4RFZZd0k5aHVZem4yTi9Hd1EyU0hwMHRXRjYrWE54bnRiZlNhZ2FkUERCQVJ0bXpoNEN5amVmanpxSitlOWlDMlhrWXpvQjlKbTViRlpkTm9SK3BCWTZwQ0NJZE5aZkpidXJuWUh2Z29Fd1FQUWZmYUFPTHZGL25xd0FBSUFCSlJFRlVKcjhwc0M1V3lmYU9SQnJWWTJBOWppNlN4R0thc2FpWGFyRFZDNWpsekcyOXhvVDZzM2UrckZsMnNZdFVGV2ZPTWF3Z01oZkQxaDdiNXVLWksyR3RaYVlkTURFMjhBbEt5cnloVmZQZFhzQ0dxWHpFOUJDV095a3pJVzFTTGhJNStQN1FjbmVDR3lRak5pMER4bXlMbXhzbXEwdjVmYXhvczlkQVNTNWxYQkFFM284TkNNN1Qza2dkTU43S0RMQjF2TDYzZzNWc3hWaDcrNlIzdFlJSUlxdVY2aWx1Nm1Xb0pUZUdlcUs0dVNOaGdlVjl4dlI3VFlFZFlwMktOeTVYRVRudnBIZ004T1pjeVZFMXVXUjNtUitEQ2lIZGxLNWhWOTVMeFdoUGpnNVk0eGg4cHZ5Z29ycXpWTHcyNHc2WUNBNDQ4YmhsMmRqVThoanRZUnRWZHAzWUw3OW9tV0w1cmpXKzA2VkhwSDJBZ2h0MGpNWmIvTklzSE5tQ1FnRlZGQnR5OHFDZ2dwSXpqY0RiWkJOaUY4K2JmbFg3bVg1N1orNWxHdlJKU3BRUWNMTVhyemlXdkdTbHhCRkUxakVEZUc2V05XSDFlWEJTVjB3VFBoekFEcXhDdktiQUZ2RDJhRi9KUWsvMmpqeklLWVlGaXl1NWRKUExuZFNLcFFvaGVBdEtyYXlDcjFEY3cwcnJ6c01Dc1NISis3SUdNZmpRWVJ0RXoyUTJ1M1dXSm5iK3F5d2VwSUZQUldUcld6ZHpiU0dSMHVUWjg2S1pMNUtUU1VhZ2oxR2EvbGV2c1RRSlpGQVhCU3JHcTVXVkpoa0QxMVI2bHBJRFFxT2pXV0toREVKQVFlRHQyRFRoL0ZTbGFCcUpuSGJMNE1UWGt2dVoyRktYM0VkZEs3N2lnRDZDeURwbU1KNlByMkZGMlBtMlNVMHB6ZGhHd29RcW45bG5Da3lPaVpVbER0Vk1TYU40REJDZHNxZ1Mxazd0aVlyWlh2d2dXM3FDMjdVMWNjWlJxazUzc3VDZ0tEMEU1bFVseXl2eGtPS09lVjdjNTQrWVBUNUd2K0Q4MWFaczhaZzNwdDF5Z1Rtbngxbll2eVVIbXBNOHpiSTIvRkk2WU1ZMjNFV04rbzB2ZWxnY3lLQVJ5bE9NejFlazA5bEFHbzFIcVZMS2xId051TE5JWHJvZ0JEZ0NIOE4yQitkblRCa1VPWVJndWd0QjgwMHNZYzlTZVV3aUh6RExRMmhXR2tHa1dabXQ1RXp2VjJxWTJ3U1kzM2I0S05QMmN5aDcwRWJoVUY3c0N5ekRocGhQR2NpQ1k4WE90QytvVkR2c0xOclNoMzcrV2lxcGRIcjZwcGFqbkRrQ1ZsZmlNbnVIMVVWWlZkS1F6RlFXUTN5bUhiQSt0SWZ5Njg5MkQwZkFBc2VTa1NwN1V5czBqRWZ6T3BWTGtNWVIyZ2kwd2FFUDNoenhNdlpQVWFZWTUyVlFEK1d0S3pMeUNlazBxcjlnbHljcFhjdEkwQVlUMENXaGxISEJFRkJtVko0eG1XcnQ1UkNDUFNDcndUVERzMWtlV2UzZ1ExakgwNHNnc2w1MXozakdVaGc5RWxBYVg2K3lhaDVUWUR5VUNlUmFlc2Rsb1pjdHZFb043R0t2NEpEbHkzeXY4WldxNlZYeW90Q1FadDlBb3NUNVgzanp2KzFqMWRqNTJZLzhuUW1XVlo1Rlp6ZXNwRE1TakRYTDlVYmlHU2lZY1FkTXRBZS9LUm5XQk1SaDlrK3lqeUEzYzIwQVhvdEx1VFJlb2p6akc2S0hGSHFOWTNzeHFQRXhTRHFFV21PRjBabThYYXhGNVhrQnpkUzdrWlg4UkVBSU1BVE9NS1lJK3p0b3lJTmdONE10cW1pa2RVRUpIR1hmckZwekJKSFZTalVVWngyengwM0N5YXFCeGtBMXl5TUtUSTVBelE1WTluR1VjZ3RIaWZ2T2lhcDU1UlNPQ094dlZEbjZkbjlYbDFVVmNqNkx0MDM0NXpjZnhSMVhaVWF3SUxncXVhR2R4S2ppT3IvbE0rNkFpUzBjTExGT21qdTNqMjFQN3c0QlJ4ZEpsQWdwZUJNY2FRUWlzY2tQekR5aVRRMTNCMlpseFJIR29PekZzYUpWQjVsN3FOTGo4Wk04WnJGR2ZWUkFDQ0FDTi9XdzhiSHpqU0ZtVCtHOGtGTjhGRXpmaUUzQlQwclNEbEZYbldDekNDSkxCanBrdkIvckFPZXorR3FWMjhqQWdNTTR2TTFWQkVHL2tzc3pYUGE0VU8xWFZTbkgvU2xGWWVHQ01kYVoxTlNhZ1c2Z3ZRTkRRNVNKT0swODk4eXNrOWgwWjJLVVBDNnV5UkxJbW40U3c4dUk4MFRNNm12MjhjOVRSZlMyaWpoSlA0OUE4TENueThnMnoxQkxqMGxPTHpBT2MybThSRnJUQTRMakhOTk9yWUVOd2hHamJhalJSNXVYc0JMVjV5M2tjWGk5VlVzamlndUx3Q1haK2xpTGV1QmdlampzWVF0bTUyRW90ZkFSczZaSFdrQmRwcmVDUlg4RWtSWnR4aUpsMzdaWEdza2lGK0RyYk9DZ0J6OG9OdzJGY3lKRzZmMHhoNi8wOFE0cXk5WGdNeGs3anB4OHQ4dWUwR0YzMHZ1Q3lMS2c0YVlzVDRXdW4yZjRUdU45OEVIdmR0NlFXYitlY1Fmc2tMZE52enVLVDdUeVhDbnRJRnVxVUI3UGZjTjRxWmMrSUtiSEhoWVV4S0Zva1luQUJrbC96cno2SVNNZ3JrMmtGWlVYZmF6RllpVXBFUkFDRmdRdUwyTlRZdWVyQnhiS3NFVmJtVnJsd1c2a0JSNjNwYklFK2REWFdLK0pJTEpzWUdYT1oyZG9KY25aL0hJQjJEZ1NacmhNZ0tXL2s4TVlxc2VJZTBLc09hQmViSERFcVFZNXJHQTB2WmxMTjd2Y0VsYVllZzR1SE1mdlB1L3FTcXVrQTJaVlhSYXpBUVkzcUQvMFBBZGxzYk9ic3piYk0yQWphQS9KeE92K3lTWDFFeE1iYjJWY3N2TFlieFhDTVpFZHV4TlRXOTdob3RnL3cxeGtZSU9PVVoxNWVWK1MyT2Urc1lMOG5DMmtUcFI4U2hBQ3ZnaW92eTI0Njh0ZWw3NHZud3luQlMwM05WdE02TEJNS2dkeGxwMCt5MXdpSjRKSWt5cHp2dkxibmU4MTAwVXV3ZEhwd0VtUCt4U1lkSkFQRElMaEpxUkgzdUVBNTlqRVlwQmt5ZDRYR3F4dFpDKzFJa3dJZm1vTUFtVWVwR3V0RnAzQVVGdm1sSG5SdGdHRC9RQU4zYjRUWG0wbll0WHoveWlGTXpFK2svZUJRdzVHb3F3ZjlBd3NXNHdRRHNWYnk1RExQQmRGV2tZZ04yME1ZMUNYR3dQL2pJUHZaU1E1eWxsUmNTbmRST3Zib2tJSUZSTUNnTURjQ0ZzZ08xOWJuQklvT1ozMlJSOFBlMkFxUVNjc20wRHhFQ1pJSTRqMHRxSHoraHhZcDYvejV3L0ZzU1hzTUx4YlMxb09VN092bEVvS0dlalltZmIwa29zRVRHRCtMY2tVaEpzOWxSOVhUUXJXNVpJeUhtYVl5Mng4S2F0MzRpV0tzeG03RlFkUnpPOXR3dTZnb1dVa3pObVlZUWRNT0FXNjk1L3ROb3pTaDFRVHVjSFp4bWs1TytWRnc2QmhWU2NYNlEwdEszc1ZLMS9UNUNTTm1HUTR3aGcwNHJMNHYwbE9TZTVTL3Zxa3lTUE0wY3BMNlphYUp2b2tKVjBRQWxVSXpHOWxyVFM1bHUvaHFqanJsOHNoQkZNZExJNGFacnJXTlRiSlowdzNQYWFoejJWRkVKbVQ3blE1LytyYzdUbmRkdUtKUW9Sdm5ZR2pkSnpacVh4SklhRnBQVzB2QjhCaVR2bklPTkRPRVRsZllwTzBQQUE0bFdycVBKeDFLWVN5VTFwU3Nxc1NQTHpGMUUxVk1VUDV2dTlubHk1QzIwd3oydzZZYUVZbm5qZUFEV0w0WVhBLzhLRUFtbnhiZ3pIVFFLZUtOU3ArR0thRzl0SmljMUI4V0lONlVwOHlkTXRaamdZN2hFcGtYUGdpVURESml1bUtFUEJCWUY2Wll0bjJZYTFMS3ljOTJBT3lXbGRJa1crSENSc1dNMWs2Kzh4c1YxTnF6WW9nMHFxdlhIZ1c3bkhaQ3NqWkVpOHoxd2t3anlpd3ZwQ3NpOTlqZW1FV1VoNzVPN2hXYjJNUmZlMDZuWjVRc21RcTczU1dVek1XelNRMVN0aE1sRGlPdkpnUGdXblZpMFVsSGh0V2tWU3FHVXF4OWpMRE0yQUx2QkVOUE84WHVoS0dHYXQ5TGxUOHl3ODdvTTNtSDBXcFZUWm1tWk8va0ZQSStwRXlrQVkxS0Z2eDFBWUhnNzUrV2tNREFFQlNQbzVUcHVUVDVUTEtJUVM4RWZnRGJGQnduc1lpRngrK3AwcVh2TTNWTTBCSHJSM0l5UmtXMHloSUw0L2xSaEJwMUtVdlVCYUlyNGZ0K2ZVYVRibStFMkJzTy96MEJsZE9nWFZUd2hPdDd2dlRVbjQ2eUVoZ2RMNmFKUnRmN1FrOTVuY3FUbFhscHdJYWE4MXRmVFQwRXJZQjVtNTZzYWpFVElBZWNKVnNkbEpyTSsyQWpYbnozZlc4WFhKd3F1WExPVXlxdDc1bld2M0haMFQvTVVDMjU2bXg1UVkxU0FwajJPaWZhM3lyYVpkT3RKaEFKcXUrT0ZhTUpGUkFDSGdnOEhCc1VYQityd2RqVGRMRG5MN3RtaktLYlBCMDZ4OElxV3l6eUZPUmppQ3lRbU9oK0l3K2tTaFl3Wk5iQWtYM0NURDNLVEIweC9OamJHbkNmSThwWGhiS2xhQjd1RG0rTjFSSzFWeWtZMi96ZG95ajFJaEZEWE9EckhFcTFpK2VyWEVNUG9RN0x6VXcrL3l4enJZRDFvZG01TmVHNEJiMmdJMGR1N3I3K1JGV2NKVVhzMy81c0hqMlBHckh1dGxxZzFiZURzb3k2QXR0VUg2aFJXL3ZPTFhJNzd2bUxhekhGUjFxbEVjSWVDTXc1WTBPUnRpQzJWbjdxSHBYb05NWk0xa0hXajcyNWhYSGtyYlluRGxtYkFmYTR0b2l0ZEpNbVpmWWkwNGVWL1dXbUhnRDUrTlFjZUFoMTNVS0RBZXEybmNrZEFJUHlKV05nMHo5UGl2SUpiT0NtbGVwdGNZK0RCSFF1b2sxZFFMYlJucUhmVnpiVG9jSE5ucXRteFJNaE5uZDdVTGViQ2ZaTXp1N1M1RENJZGMrUWRhNzJrMWIzNmFHaW85OUJndzJmdVFjTUdnN3VXU2VOU1hXRG8zd09RZWFQSTl5M1UwbGhEQUlSM1pjcEtJbFRjZ1l0Ni9VbFJyemVxbU5wcytHakl4VVFBZ1lFUGozMktiZ0hIdXJUMlZxKzhCZ2tXYzJ5RFFzZHZXeGJpdCtNaU9JOURMZ2tqU2NWZUNCb1JkdmFPSXRnYUdmbDNBb21Db0RYSHVDVGhlNXl6dUJKYm15Y1pEVmF4UzZQMlVDNGRqT1ZDaFhJMTRhMXVrREJkakIvYjJpclNyQis1WW1pNkVYYmhzd0FIcDJIVER1a0p1OElrdGpRaDlGOTJxRXNjOVZPVURJZVZ3d3M3U3VGNHBQaWE1NGo3R2xoL2xHaERUb0dOWEJlVnRqOEQ2YU05RVVHck95MERJdk5xTThLaUFFT3AzZnlqZld5RDkySS90VDBIa1FCbjJRdWFvWE5RSTFjSnpveTAyNUVVU2FWT255YitweG84Vy9HeE1keWRUeWNQcG40S1hSZFFyc01LM29ibG02NkFUazJEbWpnTGRnRXdla3JDcWRaak5zOG9YeEsxOWJabXlVQTdNSi9QRDdHcGhEdHRwQU16VHVCdXpua0hWdGxoMHc0YmVzZU44V2ZFUTE4N3BpN05QcGl1YVo1Q2lPV2RhaVhoVSt5cHFRSzFRRjhzeFRkVWlWVTRlYXZBM3FnaW80cnJHL1ZSU1RuZVZFd0hxVzUzQWwzMGE2RWFNRFA1RVFBaG9FM3M2YmF2cnZlUnFDY0ZuanZDckRrK3lycmN0azd1cVpkbENkWHgvSFh6MkJSZW9OMU9iZTNFT3oyZm0yaVpabWFwbGJ3aGEvQ1REbktEQjB5SmRLOVpuck1jWHJIVG5tekc0SHVJU3JKZm9tR2VsNmhMNk84MzJtangzWGgwMVVhSGpsTm1Dcm1rSnoxZ1lZczJrdXJ5eGg3bWFURmN4SytlMGpXSnRsQjB3NFB0ditxUE9HcEcwTGI0SG0zdWtjUTB0alI4NGoyakpIbStGWGpIOWZ0dVN0WEl6NGx4TldKQXhvMEFnMS9oMjcwQ3lQd09nT0RzOEhBU1lBK2FFUldhd05wUWtCVndRK2h1MEt6azkxNWFwQko2YkxVZHVnaGdRTnk1cDVWNmd1cXJJODlocUpzR2FoNzQwN2NsaVlmeTNwUk5UUGV4alRMbzluMUpjVGhCUHYyTUJUR2c1bks5NVVPQkl0TzhnL3dTQ0FBTmxSQ3NXaU5HQ2Y1VFJ4UUtTZzdHSkxLTm5OY3JJcjdEMEdXVmFZSzNRK0V5L0p3aU1kTmpDQjRXZiszcUNCM1BheXNnZkt2UExWWHJQZExCdnh0anR4STg1VDNTOGFmWGtEbjB2d0FtS3hVZWh1Wk5QTnhvL0RtVng4NHN1VFE1ZEJIaDRuZVJQVTY0QUc5VkRkeWhhN0tqM1hmSFFISkFQVmdxcVVtRzFrZkJra1ZTeFVUZ2hVSS9EeC9DUHluR3I2bWhTWCt0RG81YUVaSzlVUURLOEp3K0tSK05saTBPZW5Lb0pJOTRwTnpSdDJNbWtNNkpuZFViT01ROEZZRlFXMko4aEs3aTUzL0NCQWRqK1ZzeTFWTGJOUitFU21nbHlrcTR6UDBnakRlU3EvRnFRUlZNcDZTRm96dnoxU09EQ2VBM2RWOWRnWVI2M1N6VTZLdmQxbTF3RmpsZk9leWVHM0Z1UFFCOFVidmNNRXd0Z0gxOGd6ZHgyZUU5TzcxcnhaWHBkeHlXTzlxQzFMaHpOSXpwc25WOENyVzhsMGlLc1BwT2FZMTBPTEhDSjlqTlhRckxQcU9TaVhFSEJCUUoxMW1iaXcrTlA4Rkg5WFlCdG01MjhNb1dpUENUb3lHTE9BeXZ5ZXRBZ2lEUWFXczkrT0pzUDVDZVh5NmVaZzBNUEFXeTBPaUNzY0YxaFBoR094b0dDRDVWMmZzRXljSjdxQ0JHQlMxaVZnYnNOemp3a1Z2VTVCMFB3eUwwbE9Ed29GelpQN1FySitEMkdqZUQ0SWJ6UUFaOUNlR01YUFpNSGFERHRnd211cDFTQzJSQU1zOHZJbjdxWFFFRmhMZ1NPYnhlNnkxTGFwaVJ3RExUdldDd1E0aVM1S053dWwrZVNXSUdsdUVMNjIySHNGTHJNS0NHMzRianJkeld0M3VPNEtBelV1blFNemtSQUNaZ1J1N21IYll1Y0hKMmJDbWlXZmVOOXI4aHBTWmRkZjhjakdxcGhZNDRTQW5HUXdVbWlyRTBHa1ZvOG04MjBwTXZ6MEVnM0JkTE5TQUVzVFZBNVdISXFhbEZja1ZONWxRVllZVi84RzVDNEJKYjRzVjVBTlRGckZSS2p6L2NJSzN1MG9Nc2VpSUhtOGtoc2tnYUtOMjE5b3RleUJRYXZhSXNmTXRZdTJEZGhNZndVcEJpZ25qdmRlSVV2bmZRdlR5WmQ3cklHSjkyWHBFV1pOeDl4YTBlc3BEblpIVE40cCt4T0h6ZWNKWmhBc1lZaGp3aWZtdHBWNmQzYlN3cWVvMmRXcFVjcFlOYTlmTFlrb0NBRVZnWnY2MkxqWStjWlFMYXlYK3VrUHZmSE83NzM3N2p2dWVQVHpjN0pMbDArNy9ZNjcyWEhubmQvL1gycm93U21Va2xnbG84b05VQlJIRUtuSXR5VGVuN2Y2Y1JiQ0tSWHRDWHNHTmRTaDV6U3g4NlpoRmFxTHgrOUFPbTdkRWliOEhZclpZR25iV3h6cHZNN3pQYTdsMnJEQWhmZmpxd3I1SVpKUUVUalVxbGRKNWx5YlZWU1djbGhZMnJhVXoyRFIyZ3pQZ0Izek5qU29kZGQ2bkxjUUNMVUZtVmU0UEh3UkRsUHA0T3hab21teFFhdFBKeDlMdlFxRThzTnFhRS9RREJTaUxjajBNeWdkTjdJNTdVNEh4bGJxTlB5ZmdrQjIrRDE0WUZPUDg3Ri9pNHFGbENBRW1pT2c3UDM1d0xDNXdOL0UxdXArWHZMWGV1Z20zVWR3QkpHTzZwVTkyYjdGa1NrbTJSNUgxLzlOQlRhbE1FN3M5cVd1anpLbTVGSEE2Q1VVOXFtSFRpRjF6ZXlDL1VvL0lwclJNMVV1bkk5OFlLTG1CMG10Q1pXRjNxRkNkUE1ZL0l1M0RkaE16NENOZVN0U2ZaNktOaVNMMDBhdlBFN3c4WXRjNHU5ejRmZ2tkclpZVW5oQ1VrVCtBcitEVkVJcHVSUDM5d3RDVUpVakhNcWdmVlRIWnVQNEd1MTJ6czZiOE1FN3ltVTZYV2FoWlJNbmVpSWlCRHdRVUg3OTV1cUJCNmVlRk5zNVBnd081K0xxdjE2d2t0dDNFTXRJaGdxVFBSRkJwRjBobGlxL1N2QnV6RDNMOHpGSGQxRExoSFFLcklyM0xlSUc1cHk4Uy93R1lGdkFVT0NKRUxURnlBdnJsVlVhWE1ybnVjNGsrZlk4TWNiam5jWVk4R0s5RWptM2wxZHR1bTRlZ3cvVEdDYnBNNXJQM2tRekc0VFAyNjE1WGRCNlIrZDZyQzJ3WTVCUi9VZWVnZTE5bjZlU1Q0dHk4S1VLNjVVWkk3dkNzVlErWHZKbTNnc3M3Z2xCdG0zQVFGUW9nOGFvRHVicmRsZ2lONEs2dkp3VytrY1Y0Q0lyVEt6UlFRaUVSbUJ1aE8yV25hL3ZOaFNQMzdUa1pGWmUrZ2RYOHc2cFVxN1hvbFVFa1c1US9uNitIcTl6NDRsTXhRZTF5Z2paUStFaDFDZm5XT2xaMGZYNUJpd1cvdGYxSWFiM0JDeExQQTN1UTNLQVJRSFBhZGpJYVE3M1B4U0tnMjk2SWF6R3p5djlBcm8rQTJ4QzM3Ulc5ZG55akY5RVpDMHRyV0ppVHNDc09tRENqUytHWGJtaS8xSFJ3cThmSUlQd3Y3NGVrK2s3UEcwdkc0ejZVMWlrTzZmaWNwdXRQcXdIR3A3QzU4N2d5cmFDQ1JJREdRU1c4dU9FeWVSUHRvd2hrUDZYek5IVlJKK1h2aU9pVE1Ick5WTHVoVUpnZml0dHQzQzZoc09nbWhESURpWW5zK3BTWGF0M1VieGZKVEl0UDNJUkptZ2lpSFJTL3ZwY1ZVNjNuVmlpRS9IMysyWk5OWmVoUXRYek85eW5ZcFR2RVdvK3VNWngySlpLc1JlWXNKeWJlcXl3a2Y4aHhSWXZ4bHh0a253SjZHSEhuOGkzK0h0RlJ1RC9XTzM4L0VPMWlqMndjcldhemt6Qm1yZi9PTWNzN2p5VXNCWTFxdzZZR0MxV1AyU0cyNVMyOFJzSHZQenlML05uSU5jOGVITkx4Q2NvRDRkQ2U2ZXd6UG1UNURrVG9lOGY4elFiZy9YVGdzcnZiOE1ZeEc2NE9OYkJqaEZjZjVtdzZKTm80bzJKeVBENXowYy9JQ3pPRzhqSEZLS2RTUVRtWHczTkt6MnVIVFdxWXgwSHpCTGhhYkFGbnljMDJuVDJjQ0lpaURRWW44K2V6L3RmRGFIUHkyMTR6VUpDY3U5alQyRS93NVlzZHF0NXh1bE5lL0VqMy9FTC8rUUxSRUlPd2hsN1YyVGRlT1FuL25NUExyZXJSZGFnd0Ewbmt1dmYvOGgzL055alhpNlVzdi9LcW1RTndRYVdoNkFDcjhkc0E3ZzhHbk5aK2JoaUdxUE1jZTV6MW1iWEFSTSt3VXJkVzRRdjZldmY4VHVmZU4rckdFN3N1RDdNcE9HaTJ5Lzk3czk5SjVSVnZBdms0c0ZWSnUrZUQvZUJKWUVGZkg0Qi85WXoyZHFySUFiSjFYM3hwUEF3dEFTcStOKytDdzJwRldKempOenBtcXkyQnBSSkNEUkFJTzhHbkc0M0VOVEJaeGNicmN0NTFWY2hQcStWd3BlY0pVY1E2YUE3Nk9Tamd6NVhrdmszdk9qQWxiWk05OEVYL1hnNXM1UXoxeS9kUHVWRmY3bW5sQ3RsSldIMU0yUndycUl0ZVhkOWlWYk9mVlF6dEpLcGhTSU1lS0ptK3FVMkx0dzJZTE1jaEgvSVc5RzJYeFBJVWY4UGJJWFpXUkgyRzFrK1hDbGxPVEY0V1NEbnpHd0FrNFdqYkNLbDZSekNvT3dWdnN2VmpMa2QrWCsxL0M4Y0NkSTJZS2FiUi9uTkVjZ0hJdVVEWXZ3bHIrVmJ2TnYxb3ErV1l5YjN5TUxVUjcwckZpSzFLSUpJVllFdU5UZENROW01Y2ZpZFRrT2I4MFNrYmc2QkJ5ZUt1WEsxanBQWTdyZkM1cHNvbVFIM0lwcTJjVnBmcndCcVBzWFFMSVNMUFpaTHZzalVwUDhoOWxPbU5WbURzckVxeitvUzVJaTNva2w5dVA0Z2JZYnlsQXVDQktrYnNvQmRWSWVJbE1RbHNKbU9tSU1DU2J1VmxwWWsrQnVVdlMrRXRyaytxTTRkOWZ3dnNaWUpZcTVVMW9JSUNJR2FDSHgycnFFbWhjYnZKZkp0dmVUMGFVOTg0ZTJQdmVQdU8xLzdwdnZ1dSsrV1d4NXgxMTMzM3ZzN1AzL3Z2ZmZjZGRjdHR6enF2dnZlOU1ZNzczN1hIWTkrNGZPZmVPdGFjdnByWHZLQm1MMGVySzlXK2ZvNGNSWWRRV1NsN2pscEp3Ty81dHVoVWttTENaUWZZbUF4cnBPQ3JUejhKRzJYK2NYSkFsblQ1TTI5Zk51SDYyY2ZOSlZwNU1kYlh2bVZRbDRDWDNIeVg2alBpWURsbWUxY091SWxud09ma2k1ck5kWXEzaEpXNW5ZWHNxbzEvS2dpditiQlpMMjNVTitiZXFCQkhOZUhoVUpOTWorQUI2NlhBQTF2dGx5R2hxT1kxZHdndWJxUGZVUGgvWExic0tqVExkM2pWV0QvRnQzb2lZb1FxSUdBc2huVmRnMEIwMk9CVjd3MUFIVUhINWxQdXhvVlFXUzE2aTAwazUxRGJNRldyYkZsRkRmMWN3aDg0NlJrWGVhQlJmMTE4alFLR1cyNTluMGxROEpsOEs2VGFhcWVWY2pwM0FQVFZuTVozcGV3UEhQZ3pWV0xnYzk3ck5aaURjczB1dzZZV050ckZoT2VIM0ZmLytNUzhwa0hkcnBkS3RSa2lNQjdhS2ZzT1AwZVRuRXNVbzZ1WW1PRDlsR2RqRlpRUExEM2FLeDJ5YUp0d0Z4UUlwckdDUHdXdGw5MnZqcHBMQzZpZ1B1WmhkczIrVjJzaXZPc1FRU1JOZ041MlVmUVNuYStNYXdrbjBXQ3VSOUVESzZMZDNhaGt2ZzdvbEg5TDZienQvdG9SM0x0MjRZRkkwSW1aYUN3ZFFCUjFMZ0IxbTBXYzMzU3NEempROStBbHErWGZxcUJnRkNzcyt1QWljVzJrMlpBL2V3eXR2a1hEeldTTHYyeUtIYnp2OWlYeWpMU1BmbUtYU0d2aXdxa1I2VFJrMlUxTldpTTZyTEdkL1BMTWU4TFU1c3lkYTVYTXFxWnRnRnpoWXpvYWlId05teXM3THhlUzhLVW1FYjh4eVlzeWc2eEpzN3pEQkZFV3V6alJmT3NnOERqd1VrVjlheVdYLzd3NTkrYW5MN291dzMxbS92d1k5YXV2ZWlQREtVQnM5LzNtdWZmbWp6dDlsZDhia0NaR2xFeVVIaFZVMmpLQ2hDRC94REhhUWlUQ1I3NWZIcW03aFpWSG5vcVNXZlhBVHZtNzQxQkpRSVZCUC83blU5YVM1NytDcE5yOG92dmZFSHlaSS9oeU55SFgvYjh0ZE1uLzV2L2ptbzM4UFhtT3Rwb1pwQlVkNElHc1BOdnY0eFY0ckcvUHN4bGVWN1NObUNlZ0JGNVhRVCtBaDhZenhXU3V2cHE4c0ViUGh2azZJUXNZRVZjKzRFSUluVjJLWG55d1U2U1oweVVFa3JNTEFKaTdvSTF6NEZIRlFQRTRPOVg3aVhnWVkrZGxMdUxHSVpqSjQxYnVuWjJNV0NYWHZOb3YrT3h2ejd4QUdQTTMyOG14OGxEVUZ4U2RnUEVzUkpYVHlwZHFsc0txazVHc2pWYjhnMXFFd21iVFFRK0p0dXdWNHp3bE1HQUoyTFRxcE9OOThYaCt1VllCSkZXQTZGUUdwazhwNUtXQ0dZRUFYblRqendxeExzQTU5VjByZUJ4MVpoRnkxVXZzd2ZQM3FRZXJ6L1hENE0yNytQMDgvdzF1WFBNOTcwTjh0cmxrNHYzK283VzNmWndsSHhIWmc3RWxYQkN6WkxrNnI0OVBNVXN3RkJ5alBmU09hRFlJSWl5Q1lFcUJHVFVZaHRHc0NaanQ2cFdJRHVmaWMrTTY3SjlCSkVtNjJYK0FocjVCSmxGRjdPT3dEN2U5S0ZIVGZlQWFkV0RvVXk2TWNWdHdMYkEzTVd5RFZGeTVQd0VLUFU1WWpvRnVjbHRkNU1tenZnSVY4TjFkdDlaYkdoQ24xMG9BdWlXcS91QnZ6YnA0aTFjRDJBa2lTQUVyQWpjM0JQTnJjVXpZREN3cXBnT2tBczlqb0hIRVVSYVVlYUYySFc4cEpxVUtHWUZnYkY0dkJLdjZRdm1QVlY4ZFZJSno5cjB0Z0hyN0lHNWcwcVR3aENNUVZtZEkrWjhCajdhWG5idE9nUENsNlR0MzRFN3k0cElLRkh3YXV5MURmSjk2YnNxR3VGZDNIVGxJRHBDb0RZQ04vVjVlM1A3YnFXMmxpYU04RnhYREYvRkd3b3FNbkhTRkVGa3RkNzBoZkZGMVpSRU1UTUljRitLdFV1ZkFVNkFHUHdwYmdQVzZTekFnM2N5cFZzMkFtVjFqb294WENQejVVS3pqMkdMemlxRlo3UHVUSDlHaElkWSsrbk0xVW5RWGVOT0hHSHBZVFYySFJtSWpCQm9nTUNsUGpTNGxRWVNJclB1c0gxbUpuWWQ4c3RoaHkyWVFWSUVrWFlEb1ZRc0pMeXltcEFvWmdlQnRmUnQ3dng1THF0NmdCajhLVzREMXVuOEE2amp0Q0tXdDFKQXZVOHhIVENPZ0s5RlErZFdManliYldmNk15S1V0OGIxSThobWR1NGo0RDdQVnJWSzJnYXNHaU9pQ0luQTVXWG00UnlFbEJoVUZ2Z3RWVy8zTFB6enlFVjNCSkV1YXJ1c0p1OTJJU1NhV1VGQU9OM3N2dnYwU1h4bzM4eGZnTm5XcVdISWczR21GVVM2eDJwVzZ6aUppRWYyL25FMzdZYTdQU011ZGVMT2NEYVVPTmlZMHA1R1k4VGE1OW1xUmtZTzVxZlZvcXROSW9yWlJ1RHl4clgzdHJlR0VHQS9xRElQbjhXS3J5VlRNUkZFVmhrSTVYTXZQMjB4emk0MUlCcFBCR1NnOEtvSDR4NjBaaCtHc216bXd3VmVtQ25yeUhMNDB6Zk0wakd2YXNXN2c0R0xNYTE2ZTU5ajRQSHZhenpzNFo3TkZPOW5QYVF5TDlScEZGeFBTWTVyQTlGZXpXVTJ2NVFOYkRvTHFjME5KZ21FUUV3RXh0VXJrSjJPSEh3dHVaZ1NRYVNMV3FLNWNBaklRT0dCUjlXWG9XZlo5bUFvays1cnRnR2JINWJwd3VUd3JuQXpqS3hLS2IvOU10T09Xd0NicWV5eGYxUXB1TFVFWWs2bWFoWGd6TTJYbm90aklHNVRnK1U3ZjlCVWtzSXZQeVZvTmdldHlLUUVJWEJlRVlBbCtlcDNUeDlldm5Dc09OUXpna2dIclVSeUFSR1FnY0lla3dJaUNHVlNpZFl2Zm5QdjlQYnYwNU9OeTl1QS9WYVN4Tm9MYXcrZXZGVzlKWmJjbXovLzJqZFppcjJMV0kvY2JOa290RUhlTmRBekNDLytSRi9ZbnR3RmFBVndlQ3l1TnJCZXJ1NG5IcytXZzc1alVZbnBmVmJpWUJPUkVBSm5oUURFdHk1VktoLzVQRFVSUkZZYVNBUVhFb0Y5YkpkRDkrcnpHUHpLcnlibmYwaUlmdUJBSjNtajFILzhHWkIvdlk2MmVSNTNNNnRIU1FWRmw5WUNXOFRrTlhMQWdodFVxSERkNURHLzAxZnFzaytMYjh6TlpQL0N4bVNaekplcis4blFSRklydjR2VldLL0ZUa3lFd0V3aEFNL0RwTEpHTy9qVXVPejJFMEZrcFlGRWNDRVJHS2Z0MG1kbkpLY1kvUGxSS2ptNWZxQkJsdmtpUzByMlpaYkQxdkliVGhwd0FBQWdBRWxFUVZTSFNtYW9CSGNaWGZkQWxrckhZSkdaNi9mV3ZucFIwanBkc0NvMmNzQ0NHK1JrZFRVUnQ4dngrKzVxYVUwbzV1NzZYVE43bjkxT2Znek1OQUZMNU9xK3o3UGxvSCtVMXNJdG5OaEJJSkVRQXVjWEFmZ0ZhNGZQakx2NDFEZ3MzRWNRZVg3eEpjdWpJckNSdHN2S0NhMmNGWHZBczVMTDBGMStWaXFZblRUQndyQThzNjJ3SFFyNnIxUXlneVc0Y0U5M2lmK0d0L2szeG42Q3lidys5TEt3b1FNVzNpQXY2ODNFZllBM3NKdGgxbVl1bVlkZmdYcjIwRUNReGVDYktBeU1OYlBsNnI3UHMrV2dxd2RvdzdIclFFd2toTUJzSXdEam5QWHFLdTd6UjRiOWMzRFdJb2lzTnBBb0xpUUN6Q2ZnaDBPemxQZ3NBOGUyVEdvdi9sU0lGZi9MWGxWcEc3QzUxQkNOczZhVjc1bTVCWWFzK0RHbHdjNnJlaTd4c3paK0lsa2RtOHlBaFRkSVh6WGZYQkhzRk9uT2VSZ3pONEs3Yk54U1dNNUlUZWx6elgxdURmdm44MnhWVjFkRVlJTHNhbHFpSUFSbUhZRTk5aVFNcXl1NUFFOE1IQTd2cVQxR0ZsaGt0WUZFY1JFUmtJSENIbUV4TGpINGN6M1docE12ZmUydndDbTVOaWxpQzUyaGtpZDNDaTJSS21SMUU4ZGdobWNRV0JkNGtzUVFNekRtaFg2L3o5SFFBZXR5bFNFTnFndW55c2NYZUtjVVdLVnFWbFBpbGlSSjJkL25kTHdOQUlTZlV0bGlwZENjd01qUU5tQ3hiaGpKUFk4STlEVGYwMnZxSWVlakhZWmZFVVJxTEtJc1FxQWpBNFZYM2NIZ2N6OFZ5eXA3Q1R2ZXcyUjI0YUxjSmJMSFFYMFE5amdkKzNmRjNSQVBTcjREZ1RtY1N5dXBKMHpTdTZhcDUrb25zcUVERnQ0Z2JiMjlNOFhNbk1NeWdMZGtMNGFxR2E2UnVKK3htbGpKMWczVXQxb3FhcEloTjlOd0dNbzMwVU84aE1BNVFBQWVCNWQxQ0RuQ3IzNWxSeEI1RG9Ba0U4OENBZGxwRGR5MU84VGc4M0NieDROSTBWMlUzTFg5NHJCRjlsWXVENU83clVncFp1Mk9NT2x5eHNuQlZTMnhXSUVzVE9OcEtYT1p6Unl3Q0FibGJHdHdlY2c5amUwR0VvS3d5aWFrMy9ZaFc3cWJCRkZYS1lUZGJYRU1La2w5Q05LRjZDUnhpQ2Iya1V1MGhNQTVSR0NQUFdNSERuYkxjWXU2OHFMampDQlNwNGJ5Q0lHT25KajE4RTJnZlZZTU9xQkwvaW9PYitvMTdCYXdIaGNYZ2tBbVAvUVRUZ1YyLytRV0NIK3VENTlZV0N0K3JJa1NzQnZFdE5PWmRja05Zc0FpR09Sa2RTWFJDTEIxK0JLOFVsQWpBblNKbVNsYUoxNitnZjJXald2YmhQNXlvdmNIYThzOTVtaXpmeWUxUlJBaklUQWpDTUFIaTA1VHdmajJySDVSUlJBNUkyQlROWUlqc0k5djg2Rzc2R1hnMmJiUlF4UEdEU1Y2WEVPeFM5d285Qi9aOUVUWWlHVnBKZmMwdlRiZ3hEbHJmVTFUNFB6OEtRYUxINE0wSHk0aUdLVElyNTFnMVNxdUtOZVdWWi94a0RjMC9rL3J4QjlqK1dwOUhUNmNjblhmYVlEdUxybUw5VmgzNXlGS1FtQTJFWUFsbkZXWHFxV2ZrRFB5M1FyeUNDSXJORkx4aFVWZ25MN05QZllRY0lqQmgra2hqSVJlNWhxS3l5V3N6MTdLZzU0NVlGNU9VbDZFL1ZwMGgxWFBYbDdHUWdyTlFUNVRYdStJVWo5cldhMGJPR0FSREpMVmFYTFJraDhpNnFmM2k1MjBYMXVNc0h5eFNXWGRlZVhxZnZXYWg3dFFSaW5yc2VuRlJzU0V3QXdpQU8vaGJaZDZ1VTlJUnhEcFlpRFJYRVFFTnRKZXFSU2taUWJESVFhZlNaVWZQZ29OQmZud05Hd3JLbEk3NHMyazlFR0R6eHJrSGpDd1F6RlRKcFpGb2JhcmwwVEZpN1ZHRHRpZVVCblNvS0tCdGRMQzB6aXB4UnVPU1g0Y3lGRFN6YUxLRjNDaEtZYXpvQ0JKcnU2clg1c1VxUHlUdmJRWlZJN2svVVVUQnlGd3ZoQ0FlUzNIeVFOOGJLcjJMNDRnOG54aFN0Wk9FUUhtRXZCRDEyVVp6S2lPd1llK1VLNENqWVFDVlZocEc3Qk82dEEwOGxCVUhZWFVQdGpoMHhkdUNjTU5VMWFpTUt0bVFacysyY3dCaTJDUTNrelAzR09PeFJWUHJ0RGtuNW5lRVRqcGdrSndBZGZMQ1c5aUpHOXdZRTNZbUxOc3JyaUpjY1JMQ013Q0FtOWx6NWRqMzlXRFp4R09KWHZGSTRpMEs2VFNpNHVBbkJhUS9sSTFGbDFveENzMk91aVJGNUZnR2NpTEg2ckFwQWtTaVBNaHAyTC9xcjhTVmhsZFV5SUk4OGlWdk5QcEM0dDBuWG1uZ3hFRnErN3lHT1ZhSS84eWdrRmUxcHVJeHh5b1hWUHhsUEtoMGVHaGMzbTZXQ2hiWm1URHhxZ3c3TFpqY3FiUE1ES0lYQ3NTVHdpMEJ3RytmZmVuM2V4Sk82S0t2cXNUUWFTYmZVUjFBUkdRZ2NLcjdwWG5EWG5iUnIrUm40UG9pMzVJN2ZiWUxGcGhNa3ArcE9JNG9XelRyeS9qaG5oMGhtbi9XWXhlRThMeGs3c2x2UzVEN2xvakJ5eUNRUVk3L2JJNXNORnVtNnN0M1JRZU9Pa1doaG4yL0pqV0NtU0hQUVhpT0hHdGdoT2REQzNUand5Y1pCQVJJVEFUQ053UFQ5aVNXMVZHNG1rc2ZQMVY0bzBnc3FTRE1nZ0JnWUI4bXcrY0VSR1RaaE1MUFd3Q3RpTEwwNDd2U0diQXhYNTVZV2FNejRkQ0dEQnhDQXJ3Mjh4cXVUakhwZTgrY2NGcnUxcFFqb0poVVgvZUlvWkJPZHRxWDRvR2NlYnV3QWEySDNiV3pPZWl4eXcvRHFsZFgxZEdkclBGc2VUSzRVVEh4aTdpMEk4TW5HUVFFU0V3Q3dpSTMxdlpkS3ZLRGo0NDFobXpDQ0xkekNPcWk0aUFmSnVyL3BFTml1b1lmSEJPZGxFRWhxeW9UOG00dUExWVIrN0pIMjBxUmN6MmZTVWFWblhHSG50ZFM3aVFQczBIMmxKVEp1dVQ2enRnTVF3eUdlcVRMK3pTK0R3K1FwclQ5dEk3QXFlVnNyaERMRDRvbDBYSmthdjdoYTlObWlyYng0cWNOSlZFL0lUQStVYWd5NStGYmJkSzdPR0RZeDI1UkJEcFpoNVJYVVFFNU50ODZGeDc3ck5WdGVGc25RZERWcllWQlJ1YWlXRFI5S1BGZ0hYRW1wQ3pBNFJ6WEtybmlMWEFweG5UYnVlMUpnNVlESVBjekxaVHRlU0hpQmkyOGpncVc5eExDeDBqZHNzQ2ZIUGs2bjQyR1BFVm9hWGZ3bHBxdkV3dEEyVVNBck9KUURva3ZlSld1eDE4Y0hRUm9pZ2lna2dVVFdkQ29JVEFPRzJVSHROT1hXQ3h2dnhaVjVqTjh1TCs0NHVLYmtheXBHU3dSQm9GNXV3aEZma3IwMzZld2tJS3phNVc3cFlvTFFTeWFVbHptYXphOWFzWHc2Q2NiYlV2RHprVVI3WDVBekdtdDR1ZkppV1oyQXdqL2RSb1NWK25JMWYzQzErYmFFaDlzbUNQWTNHcys3QVJMU0V3YXdoYzZva0h3VzF2b2V6QnNieTBJNGljTmRTcFBpRVIyRWhmNXRtTVZhWDBaV0RadHBEQjBQK0tMTWRGemdPWnd5NWdlV1k3bjhHdnVlUmljSDZKcW40Ry80RktadzlvajlrSWgxNWZuNWY1N2pDdzFzUUIyeE1xZ3hxa3I1eGY3b2piTmZGakNrNk5TOTFnakdhSXU4ZU5iQUsvcjhYWThKMGJuSnNDdVp0R1FnNllHMkpFTlpzSVhCTDlSZWx6TGtOdFA1cStBZGhwYUNEcFJCQnBVa1g1aEFCRGdIa0UvSEJmbUttT3dZZUpwcUZFZDA4b1VOMEc4TkVPSkFsZTNNOUpiMkF5L0huTUZielVUZkFXSnpaMW42SXc4ZmlvRXJRMmNzQmlHT1FHaFoyS3R5SExxTkxPSGFvMEM3bEtOSzZKSFA0Nmh3QTJ0bXMvYlNMYVRjbHFTNTlmUnJIMFU1QzFRU1RHR1VEZ1ovbDdoejhOTDNHb3pzY3o4dVJyRGZRUlJCbzBVVFloQUFqSVhzczloSm92a2xzbnpMcEpraXZmRUIyRzJrR1h0d0VEYThSbmZwcnBDeWdNY1loRlRzY1BJZnZDY1AzWGZmWXZFbzIyc3BkQS9TWElHQVlaTFhVdkVFRit1bzBmM0dVRW9KUk5tZDIyWVVrZXpoczUzdnNTZjQyTXNXZy8rajB4YXNqakxKZEdLSlVOL0hmclNpRStRdUI4SS9DWG4vUHk3RUZJa3EvNFhIdDE1dC8zWFhueTVNV1AvUGxKa1NPQ3lLSUtTaE1DS2dJeVVIaFZ6YmVrK01xS2RlS25yM3pobURaOHRZTm1RbFNQVENoa25HSDdxMkk5UnFBZ3NYNUJJRms0cVlrNGpkWFV6TFZJZnQxRkl3Y3Noa0U2SXozelJLelRpU2RYY1BMY0VxU21kVzZsNEdtS2dsdVNDbHhPVmVyMnhLaWw4eFAzZk00M28weCtQdjNpSDNqRXZULy9WN1dFRVJNaGNHNFIrR0JQZVE0Z2NmcnRwdHJNZnlkNzYrcU9Xejh2eHhKQlpFNDZYUklDV2dSa29QQkFXNnpMN0VKYlh0R1ZwSGtRYVpXRnArQkhrR29IdmErTjArbnNnV3ozeVRpTEVZYWl0TDZiaHVKOHRuMk9DNzlJM002elZGODNjY0NpR0ZSdGNpWEZNZHkwWE5CZkpVTWtBbTRHL0RzOUtHbkFWaGo0ZzhTU25ueUd0RWR0K25rU3QrdkxyM3JTclZLWTl1TFdwLzh6TjFGRVJRaWNmd1R3VGFnOEM4YVZCZkhwbFVLTGlTT0pSUVNSVWpaZEVBSW1CUGgwRmpUSHJDbWFTREYvR2NpM01hVTV3K1JRSmc3WGZnWUs1VmlaSkpORjNKeW0vWldVcHJ2ZzFpZlhKN295TmM4K3h5VzhEbDBnbXlxbGtGcHJzQVFaeGFDQ2ZYV1M3RjZ5NDZBT2ExQ2VIcmVEL1h0OFdleGhXcWJPdzVicEF1YUlMejVBNzFKRHFXaDhXZ2Y5NlVwREpjUk9DSndYQkhEMHF6NEpFNFA1WFpVc254cElsZ2dpcFd5NklBUk1DT3hqY3h5YUtJcjViakg0RThsMm5HcllsVGx3c2FIWkJveGw4NzBDMWhYS3dJbDBDdXlycXNYaUk3bXBKZTJtMWRJV21qUFhHamhnVVF3eW0rcGMwZ2NvWXYyQXA3TVY2UzV2ekpRbmxIbjR6N3VCbVdvckxCTUd6RUYvT1VuMExjaGRGWHRZcW84VmQzbEVTUWljYXdUa3RJSHlXRXdNZGRwU3FKVEVrbVNKSUZMS3BndEN3SVRBT0cyUDd0dUE4WDRsRjJOZmxueW94SGVsR2dvS21DT3lWT2JzOEpXaUs1cUNjRmtqVWVOL1hpbHhJWVZHMzJlblluU0JiRGJKck43R3FYSWJINVJGTWFoS2FYVzU4TWoxbnlwVWN3ZWtHTU1OTzMzUmoycEV2aFdLMk9FVy9LY1JVQ01ML2VYY3o5TFhrQUlzZlc1N3hiLzFtc0tKalJBNGJ3aG92YVZDRDVQVmFXUitjallsVlFTUlVqWmRFQUltQkRiU3htbjFxQlJtM2xLdG9jeGJTaHg5WDJoUTk1YUE1Wmx0UmF4SThFRHFJMDFCdUN5Y21OaXVFcmtuREZlM3o1Qk1QVkhxKzhWbUV3Y3Npa0d5UXJVdkJLQXhBL2NjVGR0bnQwVGZkbkFQQ2sxd21LUHNHbVRIb29Xdy84TWEzSG1XdnBSa3ViaVM1NkJyUW1DR0VaQ2JLdWVmQitNUThEQlBwVjVQSkVnUlJFclpkRUVJbUJCZ0RnRS8zTGNCNndMOWlra2U1Qy9ubHhjeEVrWjEyV0E3aUFPZERMQkhXNkFqcnBjM1ppclljYXJ2cXpPWlc1ek1NR0dGbjl5cDFjcVlUVmVzZnJWbndLSVlaRExVUGQvdjV3WGM1WHBUd3BUVHFwWUxKOENlcFMyTmxMa2oyZzlyYVUwVlNFa29VWGMrYUtxRitBbUI4NExBNlBTSnQ5L3hxNi85UDQrNDU1Yjczdmk5NzNyMEM1KzBkbTNiWlB4Ti9lVFdKNzd3MFhmY2ZlZWI3cnZscm52dWV2TXRqN3J2amU5NnpCUFhUdlBMSUJGRW1neWlmRUlnUlVEdW5lUStnYkVNYjMrcjg5TExMeS9peUVKMTJTQXlYM3NUR0srK1FFdGRLL015YzRMZ3VMWm9aKzl6S3NNdW12aFYzYXBkUnFtVTZhN3RnRVV4cUdTaGQ4WWh4OG5hSXJ4bDFtS0FMVlcwdzJEOHdzbmwwNHRhbXJWTWFUTUw0SUE5ckhmNnRDZmZ6anVRKzI2NTVaYTc3cnJyWHZiSHJ1Njc3MDNmKzY3SFBQK0p0eWJKRjJsdG9FeENnQkFnQkFpQmxpTGd2dzFZZFF3K3pJQmx2ZzFmc1dROTQ3YUNBTXZWUjA4eEo2TzJnNkpvc0NRK3lqMEc1b0habllhVVNoODJoSDdsd0tKSFY5VEVBWXRpa001SXY3d1J0MnZpeHhTRkdseWVvVVp5bDFzNDVaMHk1QVl2MFVjVW1ocFRGaUZBQ0JBQ2hFRExFWkM5eE1EVjBPb1kvTTZmSmJkbDByRHptMlJaN09wUXZ3MFlYNzVVbzhVVXRrQ0pyYlJEUG4yZFJTQk9tNXhvYVhCdkdic1BWMlp0NElERk1haHNvbThPdUQwR2Q5cFhWRVA2TVRORTgwdEQ2Q3k3TDdNM3RBUFk1MGZNbVBRWUJKQkhJZ2dCUW9BUUlBUm1DZ0djbjdLdktlYXJ6RGs4SXArV1JTZFVtTy9hMFc4RHhqLzRLbS9WOUU5ZmdGMVo2UE9YNUt1bVhtT3cvcnFhbmFhT1UwdUcybEp6SnZOVzZzN3d4VEhJYktwamlWaU1MZDgwUi9hUVpPQVZsOUdkNjRsN2RlMGdwSzRLV1pkZW5UWVFPSjErOTZTQ25Jb0pBVUtBRUNBRUxoZ0MrOWhOREYwcjNnV09GVmZxRGdhckZ6cm81WHljZmw1WUwwaytuVS9ETlM0Wmd1YlF4d09MUlcyWWhwQnVPRFl4UXpsM2VabC9mSFVEQnl5T1FVcXQ2aVRFUnJ1cmRWaEQ4L0RsOFpjV3BlNklXelcxcmZwLzhzNjc3eWlPR0ZqTThHUHZ2dk1IaGtYYktFMElFQUtFQUNGd1FSRVlwNTJUKzRkYWZlQTRjb1pML1BwMTZlczA1b2NzYVdVdzRTWHZiZ1Fxb3gzdjF0cmh1T3VXKys0ZHFaWUdEdGhDQ3NHdTF1Q1JLUFUyU0N2TUovT1lLNzdpd3hLTmRzeHNPUzNnODNBQlRQTE1hRnBWd1dDRDZkQitJcUN5VTRvUUlBUUlBVUxnUWlDd2tYWVZ6djIyaU1GM3h3WmpwVFlWRnRNMllCMFFyNUl5UGxOM0ZpYi9kS0tZSmhON3FYaVpvVnowUktsM1dGRURCeXlPUVVxdDZpVEdISW1ET3F6QmVYaTAxNDFKWHU1dmlodVZQS0RrNWluQ1h1TzJLNm5hd21rWVZobEpJd1FJQVVLQUVEaXZDREIvZ0IvT2pnUVBSUElJa3o5TUZRd1ZoSXpiZ0VGQVVXRUdRNjVpcHBLQ240cjZVa3UzaEtKeVRCR1U0OHBxYWJsVXFhWW0wY0FCaTJPUXhrYS9yRDdnMUlJZkl1SldiNEF4RDA2eUd2d2haTERqK2tHV0YvVUtJLzZGMnVKL1ExdUxhaEVKSndRSUFVS0FFR2dmQW1JK2kvVVN6dHVBK2NiZ2owUVhWSEJqak51QVFmZFZna21JaVBaL1dGTElNL3BDb1g3VkNMY0JXOUh6bW5NYk9HQnhEREtiNmxZaW1wQWVKVGNKSWFtRSszUDFqMU9aZnpJU043RjYxOTFnUm1Da1hxcTRjRG9JcG9jRUVRS0VBQ0ZBQ0p4bkJQeTNBZXRDaitMaGRqQ0hBNDdDREp0eEd6RFdmUlY4TlFadm40dUk5Yyt3K29welhJV3ZCOUs3amZNY1YzenZmbjBITEpKQnZoVW8wb3R2TTUwZCtDSjc2UFJZTkpOLzhRUC85YTkrN2xIL0M5dk02WFpvUFVaNXVPYU9xdFh6eE1oSEJZUUFJVUFJRUFJWENRSC9iY0Q2MEtFY09XT0VNMFdGcGJwRDB6WmcrN3FDUGRBWjYzaGdWMThaM0hXcllIbEtqTjNzb3A3Wm5GdmZBWXRra05sVXR4S0J4TG9iY1h5cXViNm1vVlQrNmxSQXU4UkhvUm9qSUtzOHVBaW9tVVFSQW9RQUlVQUluQjhFdkxjQjg0M0J4KzVvb0dLeVk5b0dqQldVSjFNdTlRejlXWURzYjFJTnkxSzQ2OVpLbHBXN09rNVZUM0o1VHBkcnRYdmhTQVk1V1cwaE91UklIRmtvcGx1RW45M20yc1oxYnplNWdjazQ1TWpwenk0OTlzOXJZQUt4RWdLRUFDRkFDTFFlZ1gzc0c0YU9wdktsTjQ4WWZIUlVkbFg1eTZadHdQcmE5YzM1ejNsVDBHT0UxVFpOZnpGcmNZN3JpbXA1bXVvS0NmNng1MnUxSGJCSUJtbXI1NUVwc0p4NGNFUW0vUmlEV0RsdUcwYldxSXIvL2VUMGlTOTg3TGYrNm10LzdKYTc3cjMzbmpjLzZrUHMxNEpmOXBqblAya3RlZlowTFZIdG9oUWhRQWdRQW9SQWl4QVlwejJWOHpaZ3ZqSDRxWUtpZk5aSEx1bGdnQW0yYlYxQjBMeEwyRVUvZFdLV2U1eENvNTg5R1lsU0QxYzAxY1JVMTF5SGltU1FHUUczRW82bElZN09UVUpvcXB0NzZhM2pwMnUvRmxvK3lTTUVDQUZDZ0JBZ0JKb2lzSkYyVmM0ZGFCY1kxdDNWTGdzRkJVZkZ1QTBZVExCTjNLWFhwTndTUmlVdnNmRjNVeUs5T1QxUnFvL1F0NGxsL2twTkJ5eVNRVFpqSGNyRWlwcy9EZzZpYTVOYy9rSHVGY0l0T3YyMlNXMHh4RWdJRUFLRUFDRkFDTVJDQUR1cXdrZUtablY5Nk5XT3pPWEZFaUJueDkrcStjWnR3QlpxdXllcUFtdnFUNFZOeWVPc1ZDTkJwVjlreEM4UzlSSDZOcm4xSGJCSUJ0bU1kU2dUUVg2ckRwVFRKSm43OE10ZWtEenR5Vi80LzZhcGxIUVJBb1FBSVVBSUVBS09DSGh2QStZYmc0OFJ5U2VxUWRCcnF6bHBhbHphc0VKTDFpZ1RmNXY1eSsxU2VzeEdkaFRtN2xJZXJOZUtYWWFtdEw0RDF1UDJCRGRJWTZOUDFqRzM2b29QQzlFU0FvUUFJVUFJRUFJWEhBSHZiY0I4WS9CeG00dUJDalNiNkxxcTVxUXA1cDc0VHlwcEpaa3pQeUFjbVlwSlA1emowaSt1Y1J5WUhIL0hvN1lERnNzZ00xQk9KV09PNW9FVExSRVJBb1FBSVVBSUVBS0VBQ0NBL2xFeWNNU0RlVTZtRFNTMEVuQ2JpeU8xOUZDMzJ4Y2pBWWR3VXlVTm5rcTMwN28rdEV2R09TNjlQNGhmSkM3YWhXaEthenRnc1F6UzJPaVR0UXd0UXI5TzZ5T0dhQWtCUW9BUUlBUUlnUXVFQVBwSHpsRmRZK2h1MTkwUjJnTjZka3hVbGgyREZ3ZjJGRWhWeGdDcFBiQ24rbHRMbk9OYTBhbzhGa0tTb2JiVWxsbmJBWXRsa00zWTZqSXhML2MzMVlSRVFRZ1FBb1FBSVVBSUVBS0l3SDdxUnpnN0VuMWdPRUwyNnZNSTZNdUI5Y3VHYmNCMlRERlgxWnBjS2RJSnNLZFUwZU1jMTBCTDJPWFZTb3E3YTJocDFjeCtramgvY3Fwd3hqSklVZUtkRUl2WWYrZk5Sd3lFQUNGQUNCQUNoTUFGUm1Bcy9BaG5SOEkzQnIvVEV3cUtNeVFzZDBrRE8weW42SmY4Tk1RMXN3NjVSVmNuVmV6SHduS0R0emtTcFRWY3FhMjZueG5FTXFnS0NIdTVXTVQybUJPMWk2TlNRb0FRSUFRSUFVTGdJaUN3a1hvWnJvNkVid3grSjVWZm1DRXhiUU1HdmZtVnVMaURhblpzVm1ycGNyckVNRGZZRTZVVmdmdzZKZnRKc3FyTHI4eUxaVkNsWWlzQisvRjBkbmpNaVZxbFVTRWhRQWdRQW9RQUlYQWhFRmpqM2FmN25Nd0MwSHY4bmwzcTdpUW5LcHFtYmNEMm1QU0pTaG82OVZhb1FhTC90RkhSTmVLRWhybEIvQ0t4NEZncUFneUp5OHRmUFRRVTJiTmpHV1RYV2xVcUl0T3FxS2ljRUNBRUNBRkNnQkM0aUFqTS9XRHY2ZCtqcWJqM05tQmo4RXJXTlpJTVdmakR5QVVXMHpaZ1BjUEhrUWJwZGJLWkNuYnNWck1LUWtPOEZuNlJ1Rm90SnhoRjZ3emlOZU5JNlBkS0MxWnpFa1FJRUFLRUFDRkFDSnhMQk9iNFN1UGp5N1o3YndQV1o4Nkx6M29UYm5PeHFlcG1FMm02YmNBZXlvUVhYRFdWcjNsSzdOdGUySmRmSnhibnVQU0xqUGhGNGtESEdpZXZkUWFsMVlRbUVUdHVMdzZpSkpVUUlBUUlBVUtBRUlpTHdBN3JJOW12NGcxTFd0QS9jdDBHVEt3b2xzU1lNMFNFVUpJc3FpU0grcG11UFdibGdVb1pPclhGVkRncHdUa3UvU0lqZnBGNGhQYk45YThPOFRyT3VYVUdwZFY4QzhOVHdoQ242aVNWRUNBRUNBRkNnQkE0andpZ20vWGNrdkcrMjRCNXgrQ2pvekpVVlRPUFVCTklOcitXSkErcWhLRlRZZzhLamU2U0lwempXaTJWUU1ZeDkrTnlFZm9NeWNoemQ2MHpDSUg1NFd1Zmg1ZDBKZ1FJQVVLQUVDQUVDQUdKd0NqMUZzcWZPcktaS0hFTUpiSDFZZ0dvOVhOQ2VqNzA4Q1pxOGJKMkd6QllIbHhSQ1VPbjd1ZlZYWFFRaTY3amtwYTJ5K1hrSXZSWnhvbVdNbGhtNnd3S1ZqTVNSQWdRQW9RQUlVQUl6Q0lDR0FpditjQndTL2dST1VmQ0RzQVk2SDFtZXRBQks0aGxVcFlLV1N5NXc3SVB5dGtoYzVqbjUvako1ekZRc21OVHEzN0V5M0lSK2h2UmZjZldHYVFGaGpJSkFVS0FFQ0FFQ0FGQ1FDQ0FQYmNtVktjbi9JakU5U3UyUHRBZmVRQ0wwellxaTM0Yk1BaHkwb2U4cTl3TlV1S2pBNzFQVlJEYmhhcXlRMS9iTlZHWTdTL0xNZ1lGQ1lHVFhhR3lQUVlGcmgrSkl3UUlBVUtBRUNBRVpndUJVZHB6bDJkemNKZXV4T0dyUU1ERU93YS9nMEg0S3FMNmJjQU9tWjBEbFRCMGl2dWl1dTh2eTRvUXRkMXlFUUtSQzJRRFpQU3VtbzY5Vmw3ckRLcFZDMklpQkFnQlFvQVFJQVF1Q0FLNGZRRnpFYTRVcWd6YlB2Qmp0VkJnU0hySDRIZkVyZys1WUhVdVdic05HSVRnWHpNb0RwVzlETFV0ZjR1Z0U5L2p3QlF0VHlseFZmY0VPU0ZqZ29rNDU5WVpGS2VhSkpVUUlBUUlBVUtBRUpnTkJIRDdBdVlpYkJacWhCRmF5WGFod0pCY0FLZkVKd2EvZzUvdUhTZ1NtWnp5Tk5SSG1PeG5LV1RCRXdLS1JSZTUwbTBkNnFoeFltOEpDMWxHWk9leGRRWmgxZWxNQ0JBQ2hBQWhRQWdRQWhvRWNCTUs1dDhVWFk4dXkrUEhSTU9ueVJvRDhicW13SmlGTzczdUtoU0htbTNBNXZ0TTlvRkNGanpCSTlMYzR0MmsyenJSV2RGbHRzS3hpWVhNcFl5OGdVYnJETUtxMDVrUUlBUUlBVUtBRUNBRU5BaklhYTd5SWxtUGV4R0pYd3grMFl2VHFNeXlNTXBzTzh0aVZ6dTU2Q2tzK0NpenhURVVEVm04ejJPbzc2b1RHMDdkNlJjV2V5Q0lIZEt2N0VZM3ZuVUdPY0ZJUklRQUlVQUlFQUtFd0VWRmdFM09wRWR4MlErbnAxeC9TWVo3VTZkK09LYXExeFd1NWZLbVdYd0M3RWloQ3A5WUEydmNIRWo4ZkZQcmdHRUlXQ0pOSExrNmRwTEQ5NkoxQnZsV2dPZ0pBVUtBRUNBRUNJRUxoY0J4NmdNbHlWOFg2aTM3OU0xQ2dTSEpKMkhjVnZDa2hBMmhYZjJ4UUphM0pDbkVCVXlBWlpzNkZBb0RKYm5mZE4xTm1FUnRxS0UvVENITm5ORzE4aGNPR3I0bVdhMHpxRWxsaUpjUUlBUUlBVUtBRUpoNUJOQmJLRWR2alV0K2hCMk1CYUQzaXNIdmRQYUVEc1gzZzVtMGJWWFZIUE5naW5rcVJZQVVYNHgxK1JraXBxc3I3TmFHcGNIM212eVFVNHBRbzRNQUZscEVkSVZLclo0ek1jaGlLeFVSQW9RQUlVQUlFQUtFUU9hQUhhaGd6R0dYN2hwNk5RWUdkVEZSbGFoSnBSRm8wbFVCRXBpSk9sQnA5MWhXNUUxWXhVNzdyanVOalpoQi9OQ3NXT0xlR2xuY1BkdlBJNXNOVTJzV0tqVks3ZEV0b1o2SlFhRXFSbklJQVVLQUVDQUVDSUdaUkdBZmUrNmlnNE43S1pTMkJ6UEIwQU5KR29mRVJBLzVHR2UybXlNcWJ3UEdxVHdsNXdRNlhuSWdobTdFdks3QXNGMm1IMEUrSEJKUjVtWkcvZ2l5MCtNYTJiKzJHRlRHaFhJSUFVS0FFQ0FFQ0FGQ1FDSndiT3E1ZDlJQzF3MnM2c1RnZDlCeFdKSDJkRG9McFczQU5wZ3Bydk53T1VGK2w5ekxLLzhndVZhSTNIV3JGS3dtSnZBRWROTGtQZStsV2ExV1MyYnJETExZU2tXRUFDRkFDQkFDaEFBaDBNRnRLSjVad0VLdVFMcnVmc3BqOEwwbmVwaHZBa2Mrd1A1UVRYWTZIMkFFcDhPQ2ZjR1RmTWJQTVFSTTdycWwyYldpQy9YaGh4VEdITWlsNFBZcUFsdG5rR0lkSlFnQlFvQVFJQVFJQVVLZ2dFQWFJUFF2QzltZGo2QWJjVkFzTWFUWnhGV05pUjdjdnlxM3dMaFQyQWFNL3lMU1N3MWF3MlV6djg4NWhDM2J2VmI1ZkFDTXdVVlZKZ3dkTVBCbDgydXM0V3lXa2xwbmtMU01MZ2dCUW9BUUlBUUlBVUpBZ3dBNEROY2UrMzNGa3ZrZXk0ZWo1R0VVS1RFOUJ1cDFURG1mZThDbXJEQXVxOXVBWGU2ellzZWxRV2V0R3NJUlUrUDZpOWs0YlZoYUxPMTB4a3pLdndaUldaMllrK200dTRYR0xMZXMxaG5rWmpaUkVRS0VBQ0ZBQ0JBQ0Z4VUJpQjZTd1VvWkNESUVQemMxbFpYcXJucmdjemhUU3dsdkJUWjJaRk5FTExFa2l6dnpHMUI2bEdYRXVnSTEyZGFwZGkzN25Kai9PMUFwNFJQT3EzeEhzY3gzUGM0dVZlSndxZFlaRks1cUpJa1FJQVFJQVVLQUVKaEpCSmlEbzRtelgwNWRET2NKc0hveCtKME8zK0tMS2J1QjRCYTJBZHNDUTU2Q2hmSE9QSXJLZGFKdERFYUpZMFV4YVI1d1cwcmo1L0FyU0phblVpa3NRUkxqMUJwMlVsV2RsVUZCYWtWQ0NBRkNnQkFnQkFpQjJVWGdrSFhhVjRyVmc1M24rYkZiTERHbGVSU1Nkd3crazRaVFlQOHFsYXhzQXpiL2VyQ2lqbGlUbmFaOGJyOW1LbEJMdnlIQUtkdjJHeXlMZVhHaVBQVXB3YlU3MG9vSmw5azZnOEpWalNRUkFvUUFJVUFJRUFJemlRQ0V3ZWMvUW9SS1hsNEQzNElkN2xOUHgwRHV1UTgreDVQUDBRRHpLd1c4K1czQTVrWlFjTzFBbEVUOXZ3Q2FWaDFWSUR6QWsvZXQrQ2NGekp2ZGh3TGNmSlY1bU1wR3M0NDZ2TWhhWjVDWDlVUk1DQkFDaEFBaFFBaGNQQVQ0RDlWc3F2VWVjd2VDT1E0VE5kK1M0aXhMRmdKakVmL0tFUlErajVNd1R3ajlsVTh1Y3pzS3hoa0ZOU3JZQTFXT21sdjI2b0VBQUFuS1NVUkJWT1FXSGNDVGMxNXZBajhJRmg3VEtpMkNSZk85SlBsMEk5T3FtVnRuVUxYSlJFRUlFQUtFQUNGQUNGeHdCQTZaMS9EQUpBL0N6N0FjZmh6bGMrM1hQV0RnSG9lZFRsUDZtMXdYKy9mQUg3TlNabzd3YWVaL1QrUy9WOE1TUG1zRXlnN2M1T2EybW1CTTM0Qk1Id2YvNjVUTDZMR3JKSGt1bEx5RlhkVERCZVZXbjF0blVMWEpSRUVJRUFLRUFDRkFDRnh3QkM2QnI1Q2J4K244QldUQThmWHV5TlNOd2VjYS9rQ29ZLysvNGtjbU8ySURyVDkvUTAva2ZvdTdFVTBvdVRaSEFkbXVXOXpFTDVrQTM5ei81WWx2NXpKRVlOdTFvWmdNYzQzdDU2eDEvclhPb0RxVklCNUNnQkFnQkFnQlF1QmlJZkFCOEJ4dW0yQ2wveWQzSk5pLzUyQ093N2wyREQ2WG5YbGdTY0tta2Y3bWplLzZBalRpY1E3S1E1Q0FQbHo2ckpMM2tOUzQ1ZlI4N1JVLzlzWjN3dlJYa255NTRKM3I4ZFRWNzM4RFpLOVhDV3hhM2pxRG1sYUkrQWtCUW9BUUlBUUlnZGxIUU93RWNmWGY4WnJPL1RCM0hkaS9CeWNlVlQ4R3Jqb3grRUxIUDBLbGhmUHBlenhzYUVMS3B3RngzNGdxUWZ1cGxlL1lLSmliZmE4cFB5TmxGTEYzWWNXZy95UnBqVUZWQ0ZJNUlVQUlFQUtFQUNGQUNIVCtUUGdSMTc3MXRSOTZWUTk5aWhzVEgyUjJnRzNKaDBPbFRlUHRVWGw2dmhvN2VFb2F3ZmRPZFhVZ3g4SzgwODVjd1FON3hrUUszRXFyd0U0RG1SbnJZaXlVdGNlZ1dCVWx1WVFBSVVBSUVBS0V3Q3doOEI4eWJ3R3Z2bXppVmNFZThEVnlsMzZLaXdBeDh2aTZvWmNOVFlqNWQ0c3JqaEpTdDR1RmR1R0hBc0xrcCtiNDUwZFlEWitWM0p3QW44dldHZVJqUE5FU0FvUUFJVUFJRUFJWEZvSFhvN2VBWjgrbHYwWXgrQ25xOHovNUs2aWRuMSs4TzhYYndUZkMzM1pVdUNiczVDdVduNVRSYWxkL1ZHR2YveUZCZGR0RXlZNlNhSjFCVVdwSlFna0JRb0FRSUFRSWdabEQ0RDhwdm8vMzBsK3pHSHlKNXZ3OUh4cUJJYWRQL3VJZkdjcmNxVnd3dmE0ZksrS3VXK21LNVorLzRURlBTbTU5MFhlVXpQenBkNzRnZWZvdmxiTERaN1RPb1BCVkpJbUVBQ0ZBQ0JBQ2hNQnNJdkRKbDRQbnc0L3IzKzFkeFdOZ2RBMmhza28vVkxmRXNOSUdMZnpFTzF6RjRhNWJxNjRNc2VsYVoxRHNDcE44UW9BUUlBUUlBVUpnZGhENDg5ZXdtWnpUTDMzRjU5YW8wZzQ0WUVzMUdFc3NUTktuU3BudHlzQmR0d1p0TWF0MUJyVUZHTEtERUNBRUNBRkNnQkNZYlFSNjRJQTFpc0ZIZkpiZGY1RVJXYVo5eGwyM2pxYXQyS1N2ZFFhWkRLVjhRb0FRSUFRSUFVS0FFQWlJQU45RjZ6U0l3RkF6YVVHTTBRdlpCMitUSFVOOThmUnpXMmZROUNFZ2pZUUFJVUFJRUFLRXdBVkVJRkFNUGtNT1BxZmNiam1DWS9DKzJKY0NyVEZ6ek8xcGtVR3RRWVlNSVFRSUFVS0FFQ0FFWmhtQlkvQUFnc1RndzM1Y3c1WkR0U0g4SGRlUEp1UFhwblVHeGE4eWFTQUVDQUZDZ0JBZ0JBaUJ6ZzY0SkVzaGdQak1OczBzR1NxMEpod3cxeDh1TWtnSm1OMDZnd0xXalVRUkFvUUFJVUFJRUFLRWdBbUJIcmdrUVdMd0Y5eTM0eklaRXpzZmQ5MzZkR3hGcnZKYlo1Q3I0VVJIQ0JBQ2hBQWhRQWdRQWcwUUNCaUR2NWNrN1psWjBrT0N1MjZ0Nkl1bm45czZnNllQQVdra0JBZ0JRb0FRSUFRdUlBTGhZdkE3VzRGaXlTTGVCZHgxNjBwRUhWNmlXMmVRbC9WRVRBZ1FBb1FBSVVBSUVBTDFFRGlHRmNnd0szTDk4N01OV0pBbDEzcUFxMXk0RFZockRGTE5veFFoUUFnUUFvUUFJVUFJUkVGZ0J4eXdwU0NpbWFCQkVFSHhoT3hEYmRreGlhZkNUM0xyRFBJem42Z0pBVUtBRUNBRUNBRkNvQllDUGZCSGRtdXhGcGdnbXV5b2tOZTI1QmhxbXlUWFdtUFhtTnZUSW9OYWd3d1pRZ2dRQW9RQUlVQUl6REFDQVdQd3o5RTJZRGRhYzBjM2hBUFdIb05hZ3d3WlFnZ1FBb1FBSVVBSXpEQUNBV1B3ejlFMllIL2RtanU2Smh5dzloalVHbVRJRUVLQUVDQUVDQUZDWUlZUk9BWUhJRXdNUGhQVm5nM205YmNNZml3SmpqQVYxdXZ3eW0yZFFWN1dFekVoUUFnUUFvUUFJVUFJMUVOZ0IveVJwWHE4QmE1dSs3Y0JleGpVbGgwckJkUFBMTms2Zzg0TUNWSk1DQkFDaEFBaFFBaGNKQVI2NEk4RWljSHZqTnEvRGRnL2dOcXk0MHBiYm5IckRHb0xNR1FISVVBSUVBS0VBQ0V3eXdnRWpNSHY5R2diTU8rbVF0dUFlVU5HRElRQUlVQUlFQUtFd1BsSGdNZmcvMDJRZXN5em1hVkJFRW54aEJ6QzlCYzdKdkZVK0VsdW5VRis1aE0xSVVBSUVBS0VBQ0ZBQ05SQmdBWE9od3BKdjRsSmF2czJZRHppclUzYmdMWE9vRHFOaUhnSUFVS0FFQ0FFQ0FGQ3dBOEI3Z0FzK2ZFWXFNL0RObURMNEc4bVNYdDIzV3FkUVlhYlM5bUVBQ0ZBQ0JBQ2hBQWhFQkNCTmZCSHdzVGduNGR0d0tDMjdHalBybHZDbmhZWkZMQnRrU2hDZ0JBZ0JBZ0JRb0FRMENNUU1nWi9nYllCMDROc3lhVnR3Q3pnVUJFaFFBZ1FBb1FBSVRDckNQQmRFTUxFNEhmMnpzODJZT3R0dVorNERWaHJER29MTUdRSElVQUlFQUtFQUNFd3l3Z2N3eEpZb0czaHQ4N1BObUNiYmJtbnVBMVlhd3hxQ3pCa0J5RkFDQkFDaEFBaE1Nc0k3SUFETmdoVHczNzd0d0ZqcTZUODJBMVQ0K1pTV21kUTh5cVJCRUtBRUNBRUNBRkNnQkNvUW1BTi9KRkE3Z2lUTktqU2Q4YmxoOXo5U3BJek5pTlQzenFETXRQb2loQWdCQWdCUW9BUUlBUWlJY0JqOEsrRkVRNnlqc0tJaWlabFJ6aGcxNk1wOEJYY09vTjhLMEQwaEFBaFFBZ1FBb1FBSWVDTlFNZ1lmSWduSDNwYk1GMkdaZUdBUFRoZHJSWnRyVFBJWWlzVkVRS0VBQ0ZBQ0JBQ2hFQVlCSTdCSVFrVWc4K2N1ZE13VnNXVHNpWWNzTCtOcDhGVGN1c004clNmeUFrQlFvQVFJQVFJQVVMQUg0RXRjRWdHL253NmpvWDJid00ySi95djVFUm4vMW5rdGM2Z3N3Q0JkQklDaEFBaFFBZ1FBaGNOQVQ0QkV5Z0cvN0JORzh6cmJ5UVBlUXZuY3VxVitPUzJ6aUFmNDRtV0VDQUVDQUZDZ0JBZ0JHb2hFRElHdjdNVGJER3pWbDFjbU5EZkNlUnl1cWkwMDdUT0lMdTVWRW9JRUFLRUFDRkFDQkFDQVJBSUdZUGYyVWlTbFFBMnhSUXhMNVlnMi9NUlpPc01pb2sreVNZRUNBRkNnQkFnQkFnQmpzQXhPQ1NCWXZCaEJ1eW83YmoydVFmMnFmYVkyVHFEMmdNTldVSUlFQUtFQUNGQUNNd3FBbHZnand3QzFlNGZybjFaSUVueHhCeENoZHZrSjdiT29IallrMlJDZ0JBZ0JBZ0JRb0FRRUFpc2dUdlNtb0NvS2R5VlMxRGpaMDVCa2F1SzFobmthampSRVFLRUFDRkFDQkFDaEVCTkJHNEMveXZRUHZnMVRaZzIyOFA2cDE4M21iWlNtNzdXR1dRemxzb0lBVUtBRUNBRUNBRkNvRGtDUVdQd201dERFZ2dCUW9BUUlBUUlBVUtBRUpoOUJCWmdCaXhVRFA3c3cwVTFKQVFJQVVLQUVDQUVDQUZDb0RrQzNBRWJOSmRERWdnQlFvQVFJQVFJQVVLQUVDQUVIQkg0REpnQk8zQWtKakpDZ0JBZ0JBZ0JRb0FRSUFRSWdlWUlQSlQ1WDFlYml5RUpoQUFoUUFnUUFvUUFJVUFJRUFMT0NQU1Q1Rm5PeEVSSUNCQUNoQUFoUUFnUUFvUUFJZEFjZ1lmMXZtYlNYQXBKSUFRSUFVS0FFQ0FFQ0FGQ2dCQWdCQWdCUXVDQ0l2RC9BWDZGRDhZUzhETmhBQUFBQUVsRlRrU3VRbUNDIgp9Cg=="/>
    </extobj>
    <extobj name="334E55B0-647D-440b-865C-3EC943EB4CBC-3">
      <extobjdata type="334E55B0-647D-440b-865C-3EC943EB4CBC" data="ewoJIkltZ1NldHRpbmdKc29uIiA6ICJ7XCJkcGlcIjoyMDAwLFwiZm9ybWF0XCI6XCJQTkdcIixcInRyYW5zcGFyZW50XCI6dHJ1ZSxcImF1dG9cIjpmYWxzZX0iLAoJIkxhdGV4IiA6ICJYRnNnVWw5N1FVRjlQVnhtY21GamUyUmVNazVmZTBvdlhIQnphVnh5YVdkb2RHRnljbTkzSUZ4dGRWNHJYRzExWGkxOVhudGNiV0YwYUhKdGUxQmlVR0o5ZlM5a2VXUndYM3RVZlgxN1BGUmZlMEZCZlQ1Y2RHbHRaWE1nWkY0eUlGeHphV2R0WVY5N1NpOWNjSE5wWEhKcFoyaDBZWEp5YjNjZ1hHMTFYaXRjYlhWZUxYMWVlM0J3ZlM5a2VXUndYM3RVZlgwZ1hGMD0iLAoJIkxhdGV4SW1nQmFzZTY0IiA6ICJpVkJPUncwS0dnb0FBQUFOU1VoRVVnQUFFd0FBQUFNeUJBTUFBQUNHNjMvUUFBQUFNRkJNVkVYLy8vOEFBQUFBQUFBQUFBQUFBQUFBQUFBQUFBQUFBQUFBQUFBQUFBQUFBQUFBQUFBQUFBQUFBQUFBQUFBQUFBQXYzYUI3QUFBQUQzUlNUbE1BVkx2ZDc4MnJpWFpFSXBreVpoRGhCd2FCQUFBQUNYQklXWE1BQUE3RUFBQU94QUdWS3c0YkFBQWdBRWxFUVZSNEFleTlDM2cxeVZrZWVJYXI1ODl2U2JNaGl3azRFaGc3SkZ3a3NMMUxZSmVXR1J2Q1ZZckh3SEtKanpMTGJSOHVVb0RZSms0NE1wZDRnSmhmemtNV2hnWE9lUmF5aVIyRHhHME1NWENVQlRiWU9FZ3NCSng0aDNNV0cxZ2NzSDdtMXo4R3hyaTNibDkxZFhkVmRWVmZqbHJuZi90NXBPNnUrdXI3M25wUFY5WFhkZXZCQUFjWUFBTmc0SW9ZZU5kcjMvYXlaei92NElxc2E3TXJyM3ZtcXg5KzZEUDFQUzdBQUJnQUEyQUFESUFCTUxDRURMenJ6Yzk0NWNQUFMrVnhkUTdZeWh0ZSsrckhuclVqWWJ4bkNYbEdsc0FBR0FBRFlBQU1nSUhyenNCUU9VemUwK1dEbi9SVi8zbml6K3JUbE11akZFVTZZQi9vdFUrUkwzenVjLzdwRC9oaERMNmRoTVVaRGxnRlhZZ0dBMkFBRElBQk1BQUdyb0NCWWM1ZjhkNTgwVi8zNGZ2Z2ZOcE9IREJoNHU0L25QaHdqSEk0NElENXVFSWNHQUFEWUFBTWdBRXdjRFVNREhQK1NzWE5weDY1UVM3TUFVdlRPei9uaGpFWTVmSUFCOHhERmFMQUFCZ0FBMkFBREN3VEF6ZWU4WlBQM1VsZitQeXZldFdrLzlrYTV2eVZ5cHVQZE9ab2dRNVltajZ4NXNReHl1VUJEcGlUS0VTQUFUQUFCc0FBR0ZnbUJtNStxekVaNmt2L1J0K3pOc3o1SzlVM24zUHF5TkZDSGJEMDh1Y2RNTkFENWlJRzRXQUFESUFCTUFBR2xwaUJYelBjTCs3T2ZORnB2ek03clBhNThoSlBPSVloRit1QXBlbmZjdkE2eXNGRkQ1aURKZ1NEQVRBQUJzQUFHRmdtQm40ejEvenptenZmMCt2OERVdUFxd0x1MklmL0Z1MkFwWjlvNTNXVXd3OEh6TTRTUXNFQUdBQURZQUFNTEJFREsvbldYN2tDWDl2N0hMN2hoMzdHZEZ1KzdnZC8zSVM4OHE3WC9jNVhHUEYzVDgxWWZmMzZON3oyZDRaYTdFQ0hoMS9jZVBQYk13VnArdVIvZnN2Y1RQenUxLy9ReTh6NEx6TWo5ZldOMTcvNW1mOUl3NEFEcG9uQkJSZ0FBMkFBRElDQlpXVWd2d2VWOWdLKytCcms5dzgxMnZSemJYQnZ2RDNSRWsvT2JSSWlURE5ReHdGakdnd1g5dkxVWnVYSGZrckRTTC9lSmlEQzlLWmtjTUNjSENFQ0RJQUJNQUFHd01DU01QQzltVytRdi9yYjF5Q0RaeHF5ZlloeGNPTWJ0Y1FMblBsWm9TbHdOUjJ3d1UxdDVFOGRSdjUxUWlLWERxUXM0VHVWREJ3d0I0c0lCZ05nQUF5QUFUQ3dMQXo4RmRYb2YrbDMvdmhnNVk4L2RKUDhCSGIreGY3bk1adkQ1Y1Q2TDNTT1BzRXBRMzVjWFFjc1c4VjQyMlhqZnMzc0UzT1hEUGx4Y01CY0RDRWNESUFCTUFBR3dNQnlNSEFqRWY3SloraWRKLzZERE9DaGwwZTl6K01OZ1o1amRVUDlQN1hNcVV1SXZpbFUyd0U3Smh2YkxoT0RtOW9EczQ2V2luUkRxUVlPbUpORlJJQUJNQUFHd0FBWVdBb0cxa1dULy9lTXZOeS9MNzBBOXY4YU9BS0U5WTZSZytMbGg1RFFYeFpqNlA1cFNxSzJBN1pLSnJaSVpmbDgzdzRKblpjalpjZ3RLWEVOZUhmbEFPRmdBQXlBQVRBQUJzQkFOUVBTODhqdlRwVjExYVF2cmRad3hSTGsxTnoxNEZqWkpNL0g1V0RkcndSYzhSN2xNdW9EeU1LdVIvVDNTTWpwWUkybGhEUGVveHhSWUFBTWdBRXdBQWJBd0xWaFlNUmIvTThxd00yNmF1NU1DbEc5dTAxNEJ0amhjOEFHTk04dGZjcUJuMFl5YXp0Zzd5OVJwS25QQVJ0TVNlckVnZU5ZQ3NBQmMvQ0RZREFBQnNBQUdBQURTOEdBbU1OZTlrcDBWNDE5YzRjK1pUMVJQbzNYQWN2bXlEczhueFdscFdNSFRDOFpLRk11T2IyQUE5YW5od3RZd0FBWUFBTmdBQXgwdzhBdDF1RGJwdHFQbEVPU1hrNjZNZHlhMWtRaDlUdGdIMFQ1Y1hrK0tyNWpCMnl3VHpnY2p1Q3FqRWNQV0d2UEJ4U0JBVEFBQnNBQUdPZ2ZBMkxxMDJkYmNEMmRISVgwOHkyeGZRcEtGRksvQXpZWVVvYk83ZUJWZE5jT0dLMjJUQjNMQWVDQTJYOGVoSUlCTUFBR3dBQVlXQ1lHanBuZmNXZHV5OUV0Y2xoOHF3dHRDUmNkbGlpZ0ZRNFl6Nms0L3R3T1VNVjI3WURSWExNMFBiTGlnQU5tcFFXQllBQU1nQUV3QUFhV2lvRWg4enUyckRuU3M1WFNQV3Q4YndJVDVUcFZPR0MwejBSNk9iZENWMXE2ZHNBRzJyRzE5eXpDQWJQK09nZ0VBMkFBRElBQk1MQk1ESEN2eERYSmExTzVKSzdCc3I3d2tDaWNGUTdZWUlmeXMyRkZybUk3ZDhEMGRoVlBXR0hBQWJQU2drQXdBQWJBQUJnQUE4dkV3REZ6T3h4RGNvTjNrTU9TVG5xZDVVVGhySExBWnBRZis4Y2FWV3puRGxnMnVXN05SaXNjTUJzckNBTURZQUFNZ0FFd3NGUU1iREszNDlDUkk5cWFORTAzSEJMOUNFNlU2MVRsZ0NuWGhuWDV6VzNBRitXQURaU2gxTDY2QVE2WTdjZEJHQmdBQTJBQURJQ0JaV0tBZi9yWlBoTEdjN2xQcm9Lcmo2d2ZWQ1FLWnBVRHB2ZGlUYTI5WEVxTE5TNGtvMkVic1RKTlUyWEovcGtuT0dBaFpFTUdESUFCTUFBR3dNQjFab0R2aWZBWHpneGNrS2ZRNzNXUWlZSlo1WUJsUFhydnMyVlphZW5lQVJzclMyazZ0K0NBQTJZaEJVRmdBQXlBQVRBQUJwYUtnVFBtQyt3NWM2VDNMazJ0czVXYzZSWWNrU2lIcHNvQnk4YityTHVjS2kzZE8yREt4V0wyYkxiZ2dDMzQ4V2xrN3Y2M0hUVktqOFJnQUF5QUFUQndiekl3WlY3QTNKbjFiTXVxWGFkTUR5SVNsZ2wrVkRwZ20xS09UUUt6b1ZhUk5xZklKbDRLQ3g2Q2ZEK0NrVzZYbEF3R2NNQXNwUFExNkdhU1hxNzFGUnh3Z1FFd0FBYkFRSDhaWUs2QXRUZElJZFlleTN2N200WEJJRkVPVGFVRE5sS0M5ajFRVldUM0RsaTJ3WnB0YmgwY3NENC9hd1ZzeCt5aGNYelJvQ0NKV3pBQUJzQUFHQUFER1FQM2NhZmpSUjgveVVMeVYyTWV6NDhuOCtIOXVrc0V4SUFlc0prU3RBKzdxc2p1SGJCc0h3b2JyWERBK3ZWMGVkSHM4NGRtN2hWQkpCZ0FBMkFBRElDQkVnTnFYZURkU1NsR0J1ZzlRNjFqZG81RUN3OU9sT3RVMlFNMlZvSnBldHNDVWtWMjc0Qmxpd0ZTQ3d3NFlCWlNlaHEwSXA2Wnc1NmlBeXd3QUFiQUFCam9MUVBrWVAyWkEyRzJjY09wUTZJUHdZbHluU29kTUQ1Z0pBL2J5azhWMWIwRGxrMnRzKzF3Q3dlc0Q4OVVHQWJabDdrWEpnd3BNQUFHd0FBWUFBUEVnUFpJRGlra2Z4WkRsTUl4cWUyVzVCVjJjcGNvMTZuU0FWTytEUk8zemR0Uldtcm5OSGdTZnJZYU16MHZFd0lIck14SlgwUDRMaTcyOGV5K0lnWXVNQUFHd0FBWTZBVUQ2NklCWWY5c1BVSU1vUnhpNFVKYnZjQnJCNUZ3Z095b2RNQ293eTlObjdKb2trcXNXME5ZcE10QjRRN1lqaktWcGlkbE5YREF5cHowTmVSWS9KQ0hmWVVIWEdBQURJQUJNTkJYQm02UkorRGFEVDhoZ2R0OXpRTERSU0FqSERCYmZsVldEK3JtdEk0RHRsRTJCZ2VzekVsZlEyVDVtZlFWSG5DQkFUQUFCc0JBWHhuWUovL0t0WkpyU2dLT0xySmVaQ3hSSUNzZE1PMGlXVHZMbEpZRk9HQUVPRTEzeXdUQ0FTdHowdGNROFVQMit6TVJmYVVPdU1BQUdBQUQ5ellEbThycFNGMWIzY3RYZkNiMXB6MG1pdnlaQ0FmTTFtZ3FMaGJxZ0cyVmFZVURWdWFrcHlIOFM2citqZlI2Q2h5d3dBQVlBQU5nNElvWnlCeXdRenVTbVdoaTJEL1hPa2w3c3NXR0pncGtwUU1tNTB4emFkdTJHa3JMQWh5d29US1YycmJDaHdPMjJLZW5nVFc1U0xqUG5jTU5Nb2VrWUFBTWdBRXcwQ0VEbVNkd1lyY3lKbGZCdDErK1BlbmlRaE1Gc3RJQnk0WWcwUU8ydUo5bmVTM0pSUjI3eTV0QjVBd01nQUV3QUFZNllpRHJBZHV6V3pnakI4eTJiTkNlWlBHaE5SeXdxNTJFVDREVGRLUE1GbnJBeXB6ME5HUmRsSTdEbnFJRExEQUFCc0FBR09ndkExUFJndkIvamg2d1l4S3dmVFNuTC9sS0ZNaUlIakJiZHBTV0JReEJFbURyRmxKd3dQcnlYRlhpMkJlUHpMeFNEZ0pnQUF5QUFUQUFCdklNakpUVGthYUgrUWk2VTk1QW10cTZqRWpvcXMva3oxUTZZTmsrWUxZUlZjWEZBaHl3SFUyN3hSZ2NzS3QrbmtMdHkxM3krbHd5UW5NQ09UQUFCc0FBR09pYWdaVTNQL083SDM1SittWEt6bGg3QWhPNzVRc1M2SE16a3lpUWxRNllkaWZUUDdka1YybXgrRVFXWVV1UW5tRzJhNG5NQlJHcGFYcVVDeGMzY01ES25QUXpSSDZJcUxYMXdZV3llZlY1N2gyZ3E2Y0VDTUFBR0FBRE5SaFllZDB6WHZhc0hXcjZUNlVHM1NWa201VE9SYlFEWmh1emt6cXUvbitpY2xYcGdCMVQ5dFAzV1ZDcnlPNGRNT05ia1BNeURqaGdaVTc2R1NJWDFkNXVEczVhTnB1cnJhK2hkNERxWndVcHdRQVlBQU5YeWNES205LzIyRXUwN3lFdVRpU2VwMUdvNnpWZXV5eExNUW4vakxKci9iS1NpdXplQVpQYlIzRnpOcjhYRHRoVmxwVVkyN0p3cUtJVWs5Q1FkWmROUTJpUmw3MER0TWpNd3hZWUFBTmdvRjBHdmsyN0hka0ZlUmxERmJUaE1LbGRGdHVrS1VlYWYxdHc5cFNKQnovZUlaOEx2dkhUNmVXRHozL3hjNzdtamE5NHplTVBQUHJXMTcvMTBRY2VmK1RWcjN6czRXYy85THlkOU9OeXd1b21VUllxZThEV2xXQnEvZUNqaWlScWJKYThZY0ZEa05rbnptMnN3Z0h6c3R5anlKRjRZbzZhSVBLVnpTWjZhNmZ0SGFEYU9VRkNNQUFHd01DVk01RHRQcXJkajJ6dTBUdGttTk4xbVZHYXZ3ek9oekhBUm9uVmVTOUF4enNMYVlxM0U0dU9SQWs1YzBGcHBscWJUWTJLN040QmsvdDNjbk8yUFR6aGdOSFAxZmR6d245QzI1YSt3Y0M5WlROWVM0dUN2UVBVWXQ2Z0NneUFBVEN3YUFiV2VUTlJQQWpFeXFhSU9hSDc0bmxFQ1cyejFvdkM4djc5S0VucEhPTEVUVXVwOGdHSEZxT0pFcWwwd0VqUStpbklnZExTdlFPbXU4cHNuNEljd0FHei9NUjlER3JoUTBUcjZwbkxuYTR5cjcwRGRKVmt3RFlZQUFOZ29DRUQwc1hLVmZHR0EzSS9qLzVhcHdtZDJEWnIzWjVLT1JCNWcrTE9OdU9wcUdQSGtzNE1zcmxIaVJLb2NzRGt0Z0ZjMkRybFRXbkpMTng4eGxjOGIrZnl1Ui83blpNaVN1dTk5cXQycmRGWjRJV3laUDhDcCtMUEdKMzg5Ly9zb1JlbUQzN1N6LzVBcGdKWFY4OUFDeDhpMnRSUFFuWlI5UlIzbXZIZUFlbzB0MUFPQnNBQUdPaVdnU1NyMi9XVjBicXYvTkFyanR3QWRpakp0bHVtRUhOQlNjcm50WUtvNWJhY0tCOXlia21US0pHcXBrdHVHOENGdHl4YWlqMWdONzlWcVdXbmp6bTFKU2lFQlR0Z00xSnM5VWhYWmF6K2lYNDFheFNmK09jRms3aTlRZ1phK0JCUlFrK0NjZFkvL0ZWa3JYZUFyb0lFMkFRRFlBQU10TVNBOXFHTVNqNTBRREZicjdjWGpPYllzRk80dFBvOU9jVlpKMVVoS2QyZTVzVGxUYUlpcXh5d0R5SWxxZFVUVkxFSFV1bC95UEYyK2ZNV3U0V2dZQWRzbjNCWU8rSldaYXhxaDI5K0V3bUw4K2VjRm96aTlzb1lXQmUveUhrVCs3bG5UUDNRb1dXemlWMW4ydDRCY2lKRkJCZ0FBMkNnL3d4c3FvcmRQTjBPaEsyM3FVakQyeG5sUUpqbTZEcWdiU0ZSeDlucVl5VksyQnBwNVBTQ2xOcDNsVld4MGdIN1RaS2w4MzgvTnpSWkwwTWRzTXpKM0xEcFVmeEpCK3pwQ2RsWDV6dmZZa3VEc0N0Z1FCYXNlUlBMVWtYK0p3NHRtMDNzT3RQMkRwQVRLU0xBQUJnQUEvMW40Q3hmdjR1NzNVRFkyWVQ2ZVdDS3dTQnoya3FHN1k1UFR2T3NsQ2dYOENrNVlYV1RLSkVxQjJ4RXFteUxEd2U1SWNodko5SHMvTlRFWnRzSUMzWEFQbGpydEdwY2xkSENBWHZhanBiVkYvL09NSW5McTJPZ2pROFJOU21ibmVTOGQ0QTZ5U1dVZ2dFd0FBWVd3OERLaDc3cHNXZXpXZHptSVh0NXF1M0xhUzRzWlpWdlk2cjZvMWUvOGsxditzcG5QMlJ4SGlhbW5QWDZ4dSs4NmRuUE02RWExeS82MkcrMnBrbVVUQVhJck9mcDNLcEdhZUhjL0phOHZuek9HeDk1NVVlcjhQVEp1VFdaRGd4MXdDNUlvWDFWNktxTTVnN1kweFdGbi80MXIzajFUMm82djE1YnhNVVZNdERHaDRpYWxNMU9zdDQ3UUoza0VrckJBQmdBQXd0bDRNYUg2eFk4Mndhc0NzSFk3eXRVSkgvZE03NmMwcXR6b09OMzgrM0RRc0wwenRlOXhXa3RVY0lWRHBpZUF1YjRySkxTd2pEK2lyaTgrODF6WWZLUGFCclduemtSaUloUUIyeGZHVXIzclBwV1pUUnp3RzRPeGVVWC9iQ1FXL2srK2dFUHJla1F1RmdHNUpaWnQ5c3dXcXRzdG1IWXBhTjNnRnhBRVE0R3dBQVl1QllNWlB0L3B2TkF3SnZrSzJ3SEppaUsvVElwa09kZ05UZStNWmZ3anZLRml1cmxmYUprS3h5d01hbmN0YXRSMFFkcUVQV1RKMXJzZjFWUmYwZUgyQzRDSGJEN0NZWURidWFBM2VLU2Q3NUwyN3AvWHlhOWM2U0RjSEZsREJ5TEgrT2tIZnMxeW1ZN2hsMWFlZ2ZJQlJUaFlBQU1nSUhyd01CUXR0L2hBNHJab04xaHpmeGxrOGlFYmZ1Z20xVzM4RDRVNENmOUhrZWl4QndlalZKL1kwZUpYYzZ0QnZVY3NKVWhGL3hpVStqL1VFa1B6TURpZGFBRDlxTktWL3I1UlFYeWZsWEd2MmZ3Ky96aXJwbjFHL3NVWjArSzBBVXlNQksveFdsTEZvZnlsdzB2bXkzWmRhcnBIU0FuVWtTQUFUQUFCdnJQd0pRcWVibkNyaHB3TnA5K1hpMXNsVkRlQkJuMnUwZzVEVGQwQzVEK1dZWDFSS24zYTM4SGdmanNuSjNzUnNVZmlGNjdMOHZDK2RVdnljaTdrM3h3N2k3TUFWdEpsSjFMaHk1eXdHN3VNTUc3cHprVE4xWGlMOG1GNHVZcUdCQS9SYU1QRVptb3ArekhGa2RvMlRRVGQzRTlWWGpTdmdEcUlwUFFDUWJBQUJoWUVBTWpxbE1EdG9NUWtENkFFdFN1aE05SWd6cWZobWRWTzB4ZXI0ZnJTNVJ5cndNbSs3V1lwTXZ4b1I2d2IrYmFQcStJYzhSRDAvUnppK0hHZlpnREp2cTF1Q3FYSDBnTzJKakpYSjRiK3ZtbFdrRjVlVm9JeCsyaUdXamhRMFFtNUJIN3RjVVJXamJOeEYxY2p4U2V0QytBdXNna2RJSUJNQUFHRnNUQVB0V3A3d3MwdUI2Ym9LVDNGbWxRNTcyU2hETkFqMzhXblpCU2lrUXA5enBnMnArejdtVEJkU290WE5zVDg2SVJtcm0xVm96STdvTWNNTjBCZG1lU3BjeGRLUWZzRG9mekNia1lmalBtd1k1dktaV0VFZEFkQTNLU2xIMURreHBXbzh0bURSdFJTWG9IS0FvOWhNRUFHQUFEL1dKZ0tOcHU5bTgzRUZkQ0NRNENFNVRFTmttRE9vZTZmbHpSU0taNWIwbHBNU0JSeW4wTzJIMDdKRFF2SnFkN0pjQlBoeFNXbmRYVUxjOUt5Q0FIN0VQSXlrc3oxZm1yVlpKSVU0c3htc2wybUUrRXUwVXpJSHVIUTB0U0pib2gvZXF0YWF3MDZSZm9IU0EvWE1TQ0FUQUFCbnJOQU5YeGFhQS9wYitkYVAxbVlWQld1Y21adG10MUtaeDZMbVM2VTZjQVJTVEtnTWNCVzlrbkVPNjhrNFM5ZjJsRmVYQ0haTFYwRG5IQS9vQ011QWQxRFFkc3JXUmpNSGluMUdEeHpTekNDT3FNZ1hYeE81eTNwWitlaTlDeTJaWmRwNTdlQVhJaVJRUVlBQU5nb1BjTTZERzk5Q2dNcTN6Slp6VnhkU2VVUXlHZktITkhicGdrSy9TWVNjc3lYY0FVbEVUcTl1MFdPMUlpNlFzY1NGa3dpYVQyR1ZhcUM4eTlrRFBBQWRPYjRGL2FmQ3NKTFhQQXJCUE9xQXVzdGFiZlRRaGlQQXhzaXNkbDdwR0lpWW91bXpISzY4ajJEbENkVENBTkdBQURZS0FuREdSZjFwNkhJYnBGTHNsQm1IeFppaStqZklxbVR3bHRic2VqbEZwNks0ZWw4RkpBb25BNmU4QnUwRmFxM3Qzc2xSYVh2MG4wT1hOUTdZRDk2eDJ5NGRuTlBuUEFUa3M1NVFGblVvZjFROTdXQkFqc2dBSHBvQVI4V3l2TU5qMWNhZkFXZldGNmEwdjFEbER0bkNBaEdBQURZT0RxR2RDYlNqZ2RsVHhHR25STDY0OUE4bTNBL25Rd0pMZURuWGZ6Tm54M0FtK0k3VVRwZCtYclQ0WktJUFYwUEJrOVlFZDJWRE9weGRrZFdPV0FyZnduZ3VIcmh4dG9COHpSOTBjRHc2ZDJsQWhkQ0FOdGZJaklBQnBiTm8yazNWejJEbEEzMllSV01BQUd3TUJDR05DYm9ycm5IK1Z3NkUvM09GMk9uTGp0aGpzVDd4dXNhOGZEMWJ0a1N6c1FiVnlJN1VUcHR6dGdQL1kvWitZUHJZWlVJSW01QmhrVmY1ZHpoeEsvQTNianR3bG14VXc0N1lDZE8reHNTcUNPZlZ3ZGlSRGNMZ055Zkh5N0xhV3haYk10dTA0OXZRUGtSSW9JTUFBR3dFRC9HZEF0ZStEbzFUcDVKTTVCdDhvOG56RVZXd005bDR6ZFBWV1pSZ3VJbC9BOWZldStTQlRRdTYvUEgyOTQ4d052eTc1aHpZUiswYTJEeFNndDZaNUQ2b1lTMkhERWF3ZnNTL0l3WHYvVzF6N3p1eithdExQelUzT0hCaEZNUDVQamk1V0R3YkZVMWRyd2x3OE00aHdNeUIvaHhCRWJIVXcvT3VzdjdzZlJPMEQ5b0FVb3dBQVlBQU8xR0Rnakh5QnNMd2c5QWhuWVlXYkRkSXVaUEZIZlZsVFc1elk1YTVqWWFlblVHcFVQVENoai92UGw5K1NURmU5VWFtY1AxMkFxSlZ3TEVMVUQ1b2VSL3QxNTBYTHVucG8rWncrWDNJSEt1bGRHVGhGdU9tUmdKSDdrMDdZc1JKYk50c3k2OWZRT2tCc3FZc0FBR0FBRHZXZUFlMFBpMkFxQ1N1MjhzMGNvUU1zbXM3YzJ5RlpVc2R2RGdHUlNoSS95MkVjVkN5b1NKbGg5M0szcXlGTXEzSDBRNzFRU2s0SjlkUnZvZ1AwOWUyb2R1cXFzT09HU1o5emFKcURhTkM2Q0dVajRyeFF5UVRGTVkyVFpERlBhUktwM2dKcGtCbW5CQUJnQUExZk1BUGVHeEJFMmNMS3VwSU44SUVmV3VJcjVZTEN2VlBGVG1QZkg5ZkdSUzlkOHJKeTloT3V0T3Y0bmhzTi9LQTJPdWU4c0xVMU0zckRyQ1hMQTdsWjB3dzMwSlB3anV4VVdxaHBIakVFNkdlbzhRaTRTYk5BM1hFQVlXVFlMcVR1NDdSMmdEdklJbFdBQURJQ0JSVEdnWFJSbjM0cUpoR1k4cFo5bWhzWmQ4MmFLOXhLY2FkTnB4S2ZsVmxtcTJ5RUdFME85NC9Jei9rdTFJcFhVN1lBTmRxU0lvNDhzd0FHNy9McEpKUTZlYlg2NEhUQ2FVeGYwTzFiYWcwQU5CbHIrRUpHZWY4ajZpL3R4eUdlUS9lOExvSDdRQWhSZ0FBeUFnVG9NUk83c1ErN0VuWGtkWXpJTjd6TGlzKzdsa2pGWnA0ZjMyM0MzYlNQRWVDSTF1LzkvNFQ4UFVhUFNleHl3cVJSeDdDWkxqRGx4M1AzcTB3QWMxUTRZRFE1dkIyaURTQ2NNeUI5cHR5M2RrV1d6TGJOdVBiMEQ1SWFLR0RBQUJzQkE3eG1nQWJUQW1TdksyV2pTQVRiZ2E5bDVkOUY5cGs4eUNXVnF4bElkaGdnbnB2ckM5WVBQLzZyZkNMU29Vbm9jc0dNbGNtNUY1WFBBTHAvN2hmLzByMXRUbFFLckhURHFuQXdhbnkzcFIwQUxES3lMSjhIK0hOUlFIMWsyYTFpSVROSTdRSkg0SVE0R3dBQVk2Qk1EZW1lZm9KMGdhTHZQSmgxZ1lqcVRXSEs1b3p3WGZqb0pKV1dmQ1U5Q2hCT3VsaDhISWRKT0dhbkROMFpLTHRhMlZRZkZwczJtQmxVN1lJTkVRblgweEZuQkliQlZCamJGTHpCdlMyZGMyV3pMcWtkUDd3QjVzQ0lLRElBQk1OQjNCcWhoRDl0cWFDemIrRVlkWUdMdTF4Ym5aYVMwOGRQdFVLSjIwalRNeFVoSWU5Y09HSTM5MmJ1ZUZ1ZUFUVldHejBPcGhGeTdETWgxdmM2ZDJxS054WlhOYVBYeENYb0hLRDRMU0FFR3dBQVk2QTBEWitTbWhHd0RScU5jZCtkTjhOOWlKays0Z2d1eXpjNTI3NlZzaGtNSWErSVMwdDYxQTBaZnRiUnZQN0E0QjJ5c01yeFZaZzBoaTJDZzVROFJaYXRVUXNybUlqSVlWVmtzQWhCc2dBRXdBQWF1TVFQY0d4SkhTTE5OVzE1dE5NcndKck8zeGpYb3J4cXhBTHYzVXJiREc3a3daeTFoa3VMbzJnSFRHNXFkbHVFT0JvdHp3TWlmRGZsT2t3MHB3aG95MFBLSGlHaGprWmhOV2hybW9DSjVWR1ZSb1F2UllBQU1nSUY3blFIdURZbmpKSUNKb1JRTm1pN21Wc2VWekhrMGRSMEpyVWZ1QkdZTWQ5ckM5aHBOaEZyMnIyc0hqUGFoc005alc1d0RSdnRRTlB4NVRMWnhIY1BBc1hqaVFncFNtTmFvc2htbXNwbFU3d0ExeXc1U2d3RXdBQWF1bEFIeVVrSjI5cUVlcThOR2lHa2JNS1lrMGRZRHQ1YVErN0J1QjluWHlqdDN3S2hkc3VKYW5BTkdVNlREcHNnRmNRaWhHQVpHNG5FK2pVbmlsZFdsWTgwcnRyakkzZ0ZhWE5aaENReUFBVERRTmdOUk8vdE1aUVhzMkhFMEZCcHRBOGJrWjdwR0QrM1dFdCtjM2dzeWxaRHl6aDJ3a2JKa0hmdGJuQVAyd1pUaDB5QitJTlEyQXduL0FVTEgwcXVOUjVYTmFuWE5KWG9IcUhtV29BRU1nQUV3Y0dVTXhPenNvMWI3WFo0MlE4czdhcFFQdDhwYkxIVUU3dEl3WStMblFRQVNwYmo3SVVpT2lSL1dMQ3pPQWFNOVFocG1PSWhjQ0pVWmtQNko2NlBzWmZtcWtKaXlXYVdybGZqZUFXb2xWMUFDQnNBQUdMZ2FCbWpZU214Tlh3RmhLcnlNOUtVVllsWFIzT3RTeTdwb0F3ZXVPSERnYkorSlRxcE1pUGlFYStWSDV6MWdaOUtPL1J2aGkzUEFkQWZGYmhBL0VHcVpBZmswaDAxUURERWRVelpEOURXVzZSMmd4am1DQWpBQUJzREExVEdnKzZDcXh4V1Z0eFMyQjRRblI5eGQyWkx4dEsyRmNHREMrclYyZ2wyMVJMbEYzVHRnbWtSYnJoZm5nT2xQQjk2MjRVQlkxd3pJeDZBOTcxYy9WdFZscyt1c1NmMjlBN1NZYk1NS0dBQURZS0FUQnM3SVM2bmVhbWdxUlErYjRyakY5SndvSlp0a25wMkRXaTdleXhQb0FpYWsrNkFSWXFYRjh5a2lzYlcvRUR1MVdMb0NCOHc2RjgwQ0RVR3RNckF1bm9IejFuUkdsTTNXYkhvVjlRNlFGeTBpd1FBWUFBUDlab0I3UStMWXFzS3BPc0ErcTBxdU1wNDdYV3RLYWl5TmkvOUJiZ09maGhLMkRWaTJ4TEp6QjR6MmY3Qk9UbHVnQTdhajJBd2txUEtYZ2tBVUEvekJWaHVzUktWekNZZVhUWmVHbHNON0I2amwvRUVkR0FBRFlHQ1JETWhHZzdVYkoxVldwN3gxU2U5TXF1UXE0N21hdVpMUzNna0xDK3JZNHROUXFqdnJoUGFFaVlxamN3ZE01OEptU1VkYXAraFhza1VDcXlvelJ4UmdPU2RLcHBrbGkySUVCVERROW9lSUJ1RmxNd0JkR3lLOUE5UkdwcUFERElBQk1IQkZES2dtTyt1VGN1RlFIV0FicnZqZ2NENklxSmZxNjNWVkhNYzhRQWZ2Yk5vT2tHTWlDZGZKRDV0YkZLYUNTMGtkdm85eFo1dmRiMWpVWG9FRDlvUUZCb0s2WmtBdVF2VU5WVWNpVUU5ZWRkbU0xRnRidkhlQWF1Y0VDY0VBR0FBRFY4NUF0aGY5dkFMTHZxaDlXK2hiNFQ2WDNxdGRmOFdIYXorc2dNQ2p6NWpjU1lBY0UwbTRUbjUwN29ESlQ5QXdTMXNXWkF0MHdJWTh0K3pRL3EwRkRvSzZZcUR0RHhHRmw4MnVjbFRRMnp0QUJYeTRCUU5nQUF4Y0p3YjAzcDFWYmZZSHlhWjlyWG5tK0NCaXRxeHJLdldLLzlzQnltOHh5VUFRQ2FudTNBSFR5L092MkFHaklhS3FIek9BWjRoRU0zQXNucmVUNkhTdUJNRmwwNldnN2ZEZUFXbzdnOUFIQnNBQUdGZ2dBN3J2UnZkSk9ZenZpOWJsVXh5eE1jR3JURk0yaSt1TXZDUjJ6dHd5dDc1TkpqZDNSNXN4Q2FudTNBRlQzcWw5Y0hTQlBXRHlSd3JlcDhNa0M5ZU5HUmlKNSsyMHNSNVNFRncyS1VIWDU5NEI2anJEMEE4R3dBQVk2SkFCN2cySm84TDVrUzdHRS9NV29IQ1hLK3NwMHBVNkM3MGJvSjJKaGZidkpFeFdISjA3WUdwK1hKcmV0dVJnZ1E3WVZHVTR0Y0JBVU5jTTdIRDJReC9PQURDaFpUTkFWVHNpdlFQVVRyYWdCUXlBQVRCd0pReU1xY25PK3FTc09QYUZYRE5QUmltK3hWU2RhQ1AzRVFCK1B0WEJyZ3MrZzcrcXM0N1NKbHdsUDVyQmxqcThrL0RoZ0JIbjkvQlp6cEJxNzBORWc3RjY4b3orNHF1bHQzZUFycFlPV0FjRFlBQU1OR0pnUkpYOGxsZU43QUNyNkNYemFzZ2lONW5KdGV4Mmh4Q3djK2FYWmZINUt6NkRQeFJHUXByaGdPVkp4RjBYREVndnZMMFBFUTFHOVB6NnkyWVhlYkhyN0IwZ08weUVnZ0V3QUFhdUJRTkRxdVQ5dm8vb0FHdjZFVzVGQ0xjNHo4amhIV0owVkhURHNVUVIyNEFORWxMYnVRT0dPV0RaNzNuUFhxMkt4MjIzdmZ3UDZmbjFsODMyREZacDZoMmdLc0NJQndOZ0FBejBtQUdxNDgwK3FUSmM2V0M4dEJ4Ukl5UzNEUmhMZjZFaHBHbjErQTF2NWJZQ3JTYWtlWEVPbUEzYUF1ZUE3YXNjdHpnUktaQnJpQTNXQmZubjdURkJqNisvYkxabnIxSlQ3d0JWSW9ZQUdBQURZS0MzREFUdTdNTEN2VlFBQUNBQVNVUkJWQ01hOXRDcFZ4V1p6VzBEeG1SMTd4R3IzcXNkaHpNbWRWSmhnYUlUYWpBVzU0RHRrbTNqZkFVT1dNaHFCZ01oTHR0Z1lGTThibTFva2pvQ3kyWjdCcXMwOVE1UUZXREVnd0V3QUFaNnpFRFl6ajdTUjJycDNUNi9EZGhnd0h2RTlIRlV4ZFV0SnJwV0phVGlFMUo3RUpqQUxxYTArSFk0MS91QTdWbFVMTkFCa3o1QTRFZWRMRkFSVkorQjFqOUVGRlkyNndPT1R0azdRTkU1UUFJd0FBYkFRSDhZMEp0QWVMdTNSTHR1Y1VEdWYrQ0JqNGpPeXlwemFISnp2WWJrSjdIelJwVTZEbVZlSmFUaUUxTGN1UU9tZlN5YkpSM1o3Q3NDbkRkK0hIbHlud2lKTkcxbXlXTUFVVTRHV3Y4UVVWalpkT0pwUDZKM2dOclBJalNDQVRBQUJoYkdBTFhxM3BXRm9uL25jbElHeFZKN0hiZHlDaFp5eHB5RUxUTm1wcndHZnFwY1E4Wmtxc2NwbGZhRWErU0h6UzB5RWZpdnBRN3ZOaFQ4QTVYaVdMT29XcUFEdHFOZ2hLNFR0YUJGVUUwR3BIdXlYVE8xSlZsUTJiU2s2eXlvZDRBNnl5a1Vnd0V3QUFhNloyQ3NXdXg4bjFUQjdpWVhzczNBdndpWk5sOVFOcmpGbEoyWWdkcDdZUkZWL2x6TU5tQ0RoQ2tVUitjT21HNmFKbWJHMVBVQ0hUREtjS1VmYTRHSm9HWU1IQXZ5YzA5Mk00VmoralZ6L2NYTmREWkszVHRBalhLRHhHQUFESUNCcTJWZ1JKWDhsaHVINkFCN3doYlBhbVRMd0tSTjBnamJaQ2JYalB1Qm5sckNzWmdSbHV1WWJjQVc2SURKeHRjQmYzRU8yQTNPSUQ5dVc2aERVTGNNakFUenArMFprUXFaVmsvWmJNOWFnS2JlQVFyQURCRXdBQWJBUUY4WkdMTDZYUnduYm9UY1k4cjNXWkhzcmNKc0xncjNucm0ydVNtaDNRWWVjMjdHbEsrNU14amNJWkJ3aGZ3NEtDdUtDSkU2dks3bVdNbFkzZFRGT1dCNm1kcEdSUFlnMmc0RE8vd1pDQjRlRDdBNVZBK1Z2ZXdGS0doYnBIZUEyczRnOUlFQk1BQUdGc2dBMWZINVBxa2NBTkVCWnQrZ2E3OUdYMHR4R3pCbVMzaDRDa25GMi80cUU2c1F5Y0FubEx2T0hiQ1pzdlNYbWZIc2FuRU9tSndIenJDY1o5Wnh0UmdHcFBOckx5ZjFFTkRUNnltYjlSVFhUZFU3UUhVemduUmdBQXlBZ2F0blFIZVo1UHVrY3NDRWU3U1dDNktiSkUxMzZUcjBYTndHaktVYjY1cTlja2p6akltZWhKcGk4T1J4RUpyQ0txZVUrQVpicDByR092ZHFjUTZZL2lUbHhKb1JCSGJJZ09RK3VIZTJHa2xJMmF6VzBxSkU3d0MxbURlb0FnTmdBQXdzbWdFOS9jbzlkQ0k2d0Q3WERveTVIY0hlRUduZytncUw5TFNId3FLc2czaVVkaUJtOEs5bHQvNnJoT2tUUitjT1dLSU1iZGtBNmV3MTJ4eUNkLzd4NDhobVE0YVJKZmV2NlU2TG1HWU15SjlubzVrU00zVkEyVFRGdTcvdUhhRHVzd3dMWUFBTWdJSE9HQWpZMllkM2dOMlpXQkh3MGNSRGE0d25rRGRVaFg0Q1BYTEdvdEtKSjYwY3JaeDdKWXpJaE92alIrY09tRFRqWUlQY29vYTdjd1U0WUNUUzVrQ1l3U2N1UFF5c2kyZmczQ01SR1JWUU5pTTFOaFR2SGFDRytVRnlNQUFHd01CVk1rQXRkckZQS3NNa09zQmVtdDJiVjN3MDBkTWZZNHBtMTJjczBWWjJLNjVFMjZYKytaMGxKaFRldlpPUVhyL09BcGpTcmRMaUdZTFVnelB6VW1JV3NEZ0hiS3lnRmh4Y0d5aUV0Y3pBcHVDK1JhWFZaYk5GWXlHcWVnY29CRFJrd0FBWUFBTTlaWUJhN0dLZlZBYVh0eXRQWnJlNUsvNkZva2t1Sk9EbUZrdDBVcENic2pBNnRndHh1ZHVvYmNBV3R3MEZEYzdZaVZxY0F6WlNKTzdsU01QTkFoaG8vVU5FZ3pHVmlMNjQwNzBEdElDZkZTYkFBQmdBQTEweE1LSkt2dGduUlFiRnNFUFJYNkpJdm9NcVhRZWZ1VWUzVnBBK0poanNiRjFJU1BKUjI0QXR6Z0VqRit1OWhETjNwdGp1aHlBVHhlTnB6ajV1RnNBQWZ6SXJsNUJFNFJnSmpleWZxMnhHYVd0QnVIZUFXc2dUVklBQk1BQUdyb3FCSVZYeUxoK0xDemhuRkoybDZkMW81RHRNNDd5UVNveHpLaWhlalZ3d3ZFTWdVU283bndQR2lCREhSaUZmOG5aaERoanZIK1JIeFVJR0swZ0VObU5BVHBEYWJxWWtsM29vZmt2MnoxVTJjOUlMdU9rZG9BWGtHU2JBQUJnQUF4MHhJTWROZUVWZjdKTlNCa1d6NG9nYkRFYnUwVWtuWU1zMllJUEJmUndDSGFmT3RJUEJLaFBhOHNUbm94SlNlWkFQajd4VFdqeHp3RVpLWkdMVnZEQUhqRVpDclp0aFdLRWhzQzBHanNVajBPeEJ5MkdwTEpzNTZRWGM5QTdRQXZJTUUyQUFESUNCcmhqUWs4ZExmVkxLNHBBMUs0NHRLSmhFNHVrZGMwRzJiQVBHUkhtM0dCMTdycVFzbkhjMW5Yamk4MUVKcVd6V0xpb3RIZ2RNd2JkUEFWdmNKSHo2cU9aZW5nYmNMWUNCa1hoS1R0dXpWRmsyMnpNVnBxbDNnTUpnUXdvTWdBRXdjUFVNckh6L1l3L3RQUGppbjVoblVLakx4TFd5a0hlQTNabGs4dmtyL2draGoxZVNGNlk3eXpaZ0xPcVdhTDdrUDk4UUk1ZGJJMVdWNTRTMGR1eUFVUWVlQS9uQ2VzRFdWWDdubGN4QW9HMEdoQThldmtDM1lMNUcyWlFhL3MxUHZ1VHl4VDk3V2xEWC9MWWVvUC90bzFrRjg1MHU2OS8zOEV2U0I3L3dPK2V1ZUlTREFUQUFCcGFUZ1J0dkozZmt6ai9XT1pRVFYxaXovWlFPeWwwTVdkUkxjeUhtRGQvN08zcTBpL2ZTbEIyVkN4WktoM1BLR2JPOXlZVG1KZ2J2ZFVJcVczSEEzS3NEeU1NNnQ2T2g2SlltNFR1c01Oc3F2MjZnZG53SWJjNkE3Qjd5UGJvZUc3WEtKdGQzLzAvTEovenlKenphYTBUVkEwUm83djZ1emVUM0RWVnB2UE5QYk5FSUF3TmdBQXdzS3dOL1F0VWZyd1gvRjhxbDluc0tXOU9yZU82Zk9ZYlZ1TVFaaTc1TnFrTFBQTkZXU2ZpRFdDZ2RsNlhZTElESlJQUXlKS1R5SU5OUTQwcHB1Wnk3MHE1TENkZmM5NVlkc005M3dhQ091QTJYQU1JN1k2REpoNGhxbFUyZWsvc1M5V2ltNlNlMm1iTjZnRzd3dHlONWZHMEp6Y3EzVVJ3N2YvSzhGSThBTUFBR3dNQ3lNdkRmR05VZnUvd0VsYzkxQ2k3M1NYR0pJWXQyK3k0L3RzT2lkMk1adThVU25aUVMwZm85RnVrYlk0emJCb3g2aEh5WktDR3hCQWhRN0Y4WnRoSk9wSVNkeE5ZM1luWDBWbVoyNXBZOElLaGJCbGJGSTdCUngwaTlzc2tzR2Y1WG1uNVpwZW5mZnQ0WFdydW1TZ2xyQWhySlVpRCsvMkpCNmMxOUk1SjF1TThMOGJnRkEyQUFEQ3dyQTkrZXEvN1l6Ym5NNlpUQ3QydzUvMzBXZS9lUjh2SHlsNy95c1ljZjR1NVhtdTdaRXZyQ05sbWl0YkxBa0N0VHgyNDVXb1h3R2Z6MnpqcHJrb1EwSGxpalF3TkppMnUrRzMwQzI1SXRZYUxsSGpEbnh3ZW1FbWdFUWFFTVFLNktnWFhCdmVzSjhLV3VWemFaeHBXOFUzUG9NOExpUmh6aGVZVVFqNjRKeU54S0pyM01Hekk2eHdSUERRZmpBeklCRVRBQUJzQkFQeGdvVmFtMFUxUWlxME43NTg3S2tHSTk1OFBZSEhLL2JWNU90RzdZZUc4NVdvWEViUVBXZGcrWWEvQnpMTEU3SndDMTdZQnQyZm1oVldxSDltaUVkc2tBZjYrb3NTdXh4ZDBKS3BzOEs5OHJIenY2Nyt3WWxkbitKU0ZYSWNSRjYxVVdnMEp0a1p1NXNESWxrUHI4V1JJVi9vTUJNQUFHbHBzQlhhVSsrYW9mZU1QM2Y3bW9CRi9Lcyt6ZjJZZDNnRlVlc2UvOGZCRFJOc25yQXd4TDdsWmlsVWs1M0EvYlQ1aVEwaE5iYkhBWWFYRjA5NjF3bjVJZGV5NkYyZ0Z6Wjh5VjFBem5tUmRIcm5ITEpON3BqYzNrY05VK0E3SWtPWDRZbjdtYVpaT3A1TDNCYk0vZFYvMzZHNVNPRFo4ZG1oOVlXVjdyQWhJUCtaTWY4YTVmVFFTdTFFUnpTd1o5NnF2ZThycmZHY3ByOTNpK0x4ZUlBd05nQUF4Y0x3Ym9UZm55NXlUdWY4R3J3TXNKdTZGYTJkb25WWGlsVmZWbThjVFZ4Qnk4MmJENUlYcERERzVnN3RKNHhpSWpuQ25sR1VXbHNaam1rTVJoNytQaVN4WFk0ZDdCL3dPa2dEM2pGbnVPSU8yQXBZZFdpYUUwczJ1TlJHQ25ERWh2eURWRzdUWmRzMnh5aFZQK2MvLzlPYi9jRkwrODEvMGJDNUhxMTVmYWdEaUc5M0EwcWxLNXc2L2w4YStFYmJVMjhzWlBTeVIzSmhTTk14Z0FBMkJnV1JuNEExWDFYaDVTRHY5M0h2SnA3STRtTDFuN3BJSTZ3S0kvQmNtWE85b21LV1dkY1V4QUl5WEVkTDdGSXRmb3B2ck1wT1d4VVMzcmtTQXQ5aWswNUtpNkhSL3RPYm1XU1hwc0cxRmFqZjF6bWVyM2N2dUJoaXBjdHN5QWRNSzNZN1hXTFp2TURpOUk2UXVrUWRYRmV1ZzJUNzIwcVh0NFh5U3VEWWhYSlplblFzZVlJMHV6THJDbmk5dW5KaUtTZGJ0elY0MGQ3djJkbFNCT1lBQU1nSUZyenNEVGQyUjlaeTVubkxFZzNsRDd4c1pXRXBYT2UzSk5pM0tTeG51RDNtZUwzVGZzYk5rRWVCaXZ1K2V1eUZJNDN5aFdIazZGcFRTMkFLbmpTWGF5N2JCVjdmZ2NLeFF4TzJoWWNLeEtOWnlvODNKMHRSOVlUb09RdGhpUVAvRkJwTHE2WlpPYjJXU1BBWFVscTA0bmozTWxuU0NXeFBieWs2R3VEMmpNZFBOM09uYW8xN3IzeUR2bGNMMW5ybTRIQThKeXBFTndBUWJBQUJoWVJnYm9mVlB2UE1FemVXT0hWWmQ3ZzhFRk80bkRVaTIvZytLOForK3doNDFQM2xKdDJ5TEdoaDNuVUE2VGlYRDVWRXZBRW5tYUpodVdRcGhFdGpkbDU3TG5jeU9SMFJ1RlJNWXRUeWlQVXlNMCtuSlY2SGlTNThyaUNQNkl0TkNza3kwYUV4SklCa2FDL1VrY0hiWExKak1qbm0zdHdzamYzbE0wK09vVmNkaEgwUlh1Qm9CWWphSUhIWldwTmFsVlBKaFBUSlFKZmhwTGdXYUYwdENIU3pBQUJzQkFMeG1nT1IzNUpwdDdWeXhrWGRhRXR2M3N3enJBVW05OWJpTmt4a3llMkNMZW43Q3dzOHVMaU53R2JLeFYzcDNiVElhR1NUVVQzb2hSbjBPV2RGM0cwdnQrRnFHdmFIVWlFM3lwRHF4eElSMnd2eEI5SHlVS2FUcmZRUTNGU05LWUFlWi9STDBiQ0lOMXl5WlBmSXZaeXdieE5ybDUyK3NCWlV3K08wd2tYdzlRdERyWEI4VDlRZjFSakgyT0pVM2xoc0gzNzdETHl5UFRFbldCblpxQnVBWURZQUFNTEJrRGNuSXdheHNtdVl5SktTR1R3WlRYay96WXpzWHlHKzZpQlJ5V3JyT1NxbHdBcjV6WGNpSHFobXBsWVhSaWs1QUx2OEl0L3FHQi94UHRDc05DaFI3bVlRM1p4YWNVa3Z4WFpjU2FKeUc3TWxJaTdIVEhMVmJRYTdtVmplakJnTTgzS3Z5ZUExcm9IODZPeFFDQzZqSlE2ME5FdGNzbVE4bjk3Y3VKaGp0bHQrelkwZ0hGaTdHSVovOThEMGdEUU1kTTlTRVpYWmZHNU12WkxYNnpSMUh5UEpJQ241MFB4UjBZQUFOZ1lLa1kySlJWWGJFR0hQQUtjM2VRcU5oUzlDQ3dBeXg3NncxbGJZZVpuRnVGQ1FzL24xZ2xCcndQeWpxQnJDeit4ei8wTTZiQzlOTmY5UmE3MlhMU1VvaFF0RDBRNWd1RGtEUnA1bjhvSlpJQksyOSsrOURFY2ZreEgvSGpEdEhLNEZXdWlHL2h3WC9VUWsvR2Iwa2pkMDRydFVDZ0F3YkVqUGpRUjVQczg1K1JIM3NVb003SExNeFhOcmtZbHpFK1NUVml0K3dvUEJTRzNwR0laLy9lYXdRV0x4c0EyamRYQVhOdzdCQzd6WWpWelVXdlQvVjJZNzFJOFJmQVBSZ0FBMHZFd0kvSXFyQThjc1pmZHY4MFczbDRYc3l6T1NDb2RGaFB0NHNKSys3NXZIaFJNWmZsUm9ZQmg5cFZKckpWVGxrSW9YYkUwSmRkSGhhRVEyNUY2alVteVpxWmZDZldmVU9wMlRZQXFhZmRTSkg4LytpaFcyYWQ1MTcwWUlqbS9oTk41SDlOYVQ4d0EzRzlNQWJFVDVOdVJObXJYVGE1bFNIN3dVOHpjN2ZrNys4YXV0ZWZhYmYxZFdzdERRRHh1UUY2QkZJK3FDemtrS21lc25PeHUzWkFnL0luMmpZdXdBQVlBQU5MeGdDdkY4VlJicGlIekJHaWVVTnBPaWxtZkNiVFZmN2ZLaWFzdU9jRGplVjVWQ0xSc1dITThTcC94a1NxSysyaG9haDBlVmdCMEJiTmxZaTNkZkU2ZitkdmFKbi9iMGZxdDNZODhaRkM1MUhiQWR2bHhrZGM3eWZPQ2NmS3R5czdybjQ0RXNTNUl3Yld4USt3RnFPOWZ0bGtWdmlEYUpZUjVZQTVONFhKWHJVMm5CaWJBT0l2R3dkYU03MjliYXUxQXZUbFdTMGcvRWVXcE5nemxnbmdDZ3lBQVRCd3pSa1lzMHFPSDVibW5yczczeTBpMmI5eW45UStSVldjOXlJWjRwMDNqbXJYN0RGeXJPZmk3VXgxS3pmMFlUNk1CTXpGdVQ0NWRDTm5LWC9NUkNpNStSM0tVT0hEZHlKeUlLWnFPWkZZZmhHVnpIMWE1ZHBPZWJ5WTJKdys4VjFTOWxlSHlzem55WHY4WHpnRG0rSVhpREk3VmorYTVVazRabEdlc3NuTThNUjdocmtSdStmSGtSRm1YbWF2V29kbWNPNTZMRFRVcVN3R2d6T1dkcTYxMGFzSFc4eTh6eUlzTDF4Y25oM2xla2Zyd0FVWUFBTmc0Rm96b0t2ZHczSTIrQmprcGFnRjJiOG5TL0ZEaXFvNFo2KzlKUlhXQU9jMllNeXJNRTNaVzVKTkpqSzM2alVEaDZhaTR2V2hLUmw0elhYc0NWbjEvZVBMajMzRjIxNzJMSzNhVGdJMVExck12TEEwdTVWZ1Zwa0M5VXY5Z2RUMTZXOTh6YXNmVGtpdmJSeTBVaWtFV21CQWRqQ1ZTNUZIZFlPeXliU3kzenczZ1lyN09mdzRjVmpraXhUbGNlcVFvQTNzNWNCaFFhaWlzaEN6RWcwM2kxNmxucEtiWlJ3V3RMRmI2aU96bDV5eVBFTEFBQmdBQTllTWdabXFkSTI2TWN2QmpvcmtKM00wUTBvTWpWamY1VnFtTU9qcW1DbmJka2dtaHFFTnF3d1RjUFNObWVKRFEwL3A4dENVREx6bVN1WlM5dWF3cFBIeWUreHFPbkhBYUFuQ3I1UmdwSDlYUWJTalFXaUhESEFISlUyZHU5ZlpMTTlFRW12MzBHRGdMNXR5TlhBMjVZcXAzMVRhZG0ybVdCZzVQSjQrcHlhQStNeE9laktaTlhMQTdvaXg4bkxsSW9kUU9XVFpyK3dBaldBd0FBYkF3TFZsUURZTHJKcmJzR1ZoeEN0QWRlUXFjeUU4cEtpSzg4U20yaE0yWS9wY3IrbTNERnRHZFo1cDQzMWtWbWN5RStGWFEwTlA2Zkl3THh0MHg1VG9IcXY3aTlxZmNQbWduVGhnR3Y2L0xPYnNJNE95QXFFdUdKQS85WGFFNmlabFU2NkJ6SldpUkQwTkxnZ1g5TFE0ZStrYUFlSVRDd3c4NUlDbFA4Yk5IbGxvb2ZsbTdsVURsa1FJQWdOZ0FBeGNHd1ptdlBwamg3M1RTTmZKVEdLN2xLY2hUeGh3bEJKV0JPd3puUzZQeFVSa0hVN2pVNDhkRThoTXM4TVhQdmNMUHVwcjN2aUtSeDcvalFjKzdORzNQdnJvQTg5OC9HMlB2UEt4aDUvOTBQTjJEazNKd0d0bWRsdUwzcHl5Mit6NCtMbU9LVng4NE9XRHozL3hjOTcwOGtkZTgvZ0REeno2ZzI5KzlMVVBQUDc0STY5KzAxZCsxQmM4OTRYYW9Tc2s4dDJ1NWliTi9GcUdnVjA5OGJ1K2xJanJsb0ZqOFZzY1JCaVpxVit2VHRrVU02c3U1NlkxcFMyOWJRWWExMk1Tc0hWSENibVprcWdGaUpmY1NXWk9PMkNiTE56ZUw1Z29jNmRaS2x5QkFUQUFCcGFHQVQzTHhOZ3Z5TWhjTmkyRUpqZ1prWjFkN3VTcjZwd2RFNUYxZWk3dmFMQjJqZVhVdEgvejduZS8yMVQ2NGRSNnBPa1gvYkFaMGZIMXlydmZQVGRNM1BkVHFoRmo4NEcrMll3d1pIQzVFQVpHNHBlWWhOdHFWamI1aUYvT2s2SU9KV2Zwa0FCWnNuSmZ0d1RkRE5Bcy81YVg2L3UxdjI1TkdSWitiSVJ6Qmtrd0FBYkF3TFZoWUN4cU9QYnZ5QXBaVjlwTTR0d3EwVUdnWnhzdzlvVktBc3pQTmtpckxIeXJBMVN4S2xlKy8yZWVsMTQrOTB0ZmRScWJzbDM1UC9ydWgzYlNCNS8vc3gvUnJscG9pMldBdjFZNE9wcnRxc1k4QVQ5cWxVMCs0cmRyS3RaZmtYRDVWME51aXgvYlpqTGplaXhpMmI5YWdJYkdHRDFUYWpwZ09VY3hNemhUOWx5QU0wbGNnUUV3QUFhdUhRUGFuWEhObWtwVUhjaE9rMFhsanJjVXpta29nMkdHS04vQUtIaGpGbit5S0tpd0F3WUNHWkRyZHlOR2xSdVd6V05XRGs1TmJOd2pFNGVyZjVqaWMzdFhHQnFhQWVMdmNxWmx2dFNaamtQRGluRjVwdUpkbFpNaGlrc3dBQWJBd0hWajRFZXBDdHh5SUIrUmdHZHBsQ05wN1dEZVVqamVpWm5PZFkzSXZqNXF4T0xYYXR0R1FqRFFEUVBTL3pGZGtBbzdEY3ZtZnZGejlYcVI0MjI3NFd5SGwzTzdRRE5BZkc3bWhxRjROU3ZITGdlTFJLeFREUXhWdUFRRFlBQU1YRU1HRXFvRlR4M2c2U1hVMXlmbFNGbzdtTDhidTBjZGVDd2R0bjZ5SVl1YzE3YU5oR0NnR3dha043RVJyanlocC96VWtjWmJObmwzVlg1cSt6SHBjemhnM0VPU3g4UnVNS0g0V29DNC8yZStHRjJRdHJ4ZlpwcldSZDFNWndyZ0dneUFBVEJ3YlJuUW94TE9rUkhaYlBDNjB0MG4xWGIyZVV1eDdWU3FsOEp6VVBPeUdBdTFMOUlxaXlJRURDeU1nWFgrdk9aY0VML3BobVdUSjkvS1diZ2xBTEIvMjdsZ2ZhTjd5QndkVGcwQjhWS3RiYkdMTTRLVDV0ZHFHako2b2VTR0VZaExNQUFHd01CU01LRHI1SHhWYmVSTjE0R2VQaWxEdkpYTEdhdWE5NXlhc2kvV01iSERrbGpnTm1DbGRBZ0FBNTB5c0NrY2puQVREY3ZtTVROM25yTTJGQURZdjQxY3NMNjVvSGhidnpLVGFnaUlKYzl0NktYVkZUcnFOSjdCUUx0OHQ0MUFYSUlCTUFBR2xvR0JiSTNqa1NzN1dYL1R0a3VrOWZCOTFoTGsyNDZjQ1I1TlJ4bFU0RFpnT1kyNEFRTmRNeEQ3SWFLbVpYT2EydytPNVM1N2NUbTA1M1dkQ3BXOXI3c3BvR0doRXowcnhpZDJQSVlEbGg5TGRZa2pIQXlBQVRCd2ZSaDRKMVc1am5kZWxoTzk5WStuVDZydERPOHdXQk8zMGpOQ3pjN2xIVmV2YWhzd04xN0VnQUg1WWFEaXJDd2ZMMDNMSml0RStYMks5UzRVamswa0JsTXFWL2I1bHcwQmNmOHZ0d0tCbDNKeE9FY2c1VWNpdVl4cmxyNlBRTVNCQVRBQUJ2ck13S2FzQVgxVDNyUDNYaytmVkx0NTVOT0hIZE5RaENGekE2SGN4NFpGN0NwTHZkVXVJR2dEQTQwWmtET3N0b1AxTkN5Yi9NVXA1KzhZKzI0NU1DUXNpVGpzSUJzQzRsM3B1NGJsckVPdS9CSkZZbnBaQUNaMUVpVTRnd0V3c0NRTVpNT0xCODRjWlQxZ0U2ZE15eEgrYmNBR2creFZudFhwcDBYall4Ym96azVSR3ZkZ1lERU1ITFBuTXVMSmJGbzIrZHpOdlZ6T0xnUUE5aTgzRXlzVDBidDhGZElwaWFhQStHdVRXUzZ6VFMrMk1neUZxOHptdkJDRFd6QUFCc0RBOVdaQXRnbXNZdlQwTitrNjBDUFRNZ3Q4NnExOUdvb3l0TU1FNkRncEdoK3htS05pSU83QndCVXp3SjlMNzhoNkhsL1Rzc25kcmJXY3lsc0NBUHZuNkhISzNtdk9jK25VVFJ1QVRnM0Z1bmVyQU5NUUdlaktwMUNpLytSTmozMWwvZU5yZm1GaUdzRTFHQUFEWU9BS0dCaFNsZXpjaE1LWUIrdWVKdFkyY3I3N2ozMGFpckkwSXR6c25COW1ZUUpERmpodkd4TDBnWUdHRE96d2g3WThZdTdTeWg5amNkUXNtOXpkeXV0T3BMN1U5UzF1dmVUUVB2OXlTTWxyQWxwbjZVMUFlaUtCNTgwdWM5SU96YVEzQkplRXA4YlorM3BuV3NJMUdBQURZS0FiQnJKWDNwSVhreG5rM3BBNEZsZHA4WGZ0N1F4QitZb0wwRkZxRGxoRWVETlgxbzBRTU5BRkE1RWZJbXBjTnBQaXpzblpaTTQ5ZS81MFNiZDZSSTBCVFF0am42dFVnajBUN1A4S3llUkhSYlh2cHFNakx6Q2x6UDRJSUJRTWdJR0ZNWENocTYzU09GNkdRVHM3M2o2cFRMNkZxeG5EdGVmVGsrMU5WdDV6bFRkMCtkVmZQazJJQXdPTFlVRDJMM25lZFBJd21wWk5QcUVyUDlTWU9UUDVrVWx0VjVkMGExOTNVMENESlA4cDdzR1lJUlRIZXpXQzBrWFdLYmRseG1ta3BDTDJEQWZNcEJQWFlBQU1YQUVEbTdyZW1yaXR6MGhvMnkzVGNzdytNMm1kaGtKMnN2bTdUUEtJUXVXWmoxcGcxNkE4SjdpN2VnWldSVG5hQ0FYU3RHenkyVk8zYzhiOEhWeE1kQ1lRc24vV3Z1Nm1nUGlpeDV5ck5TSnoyem1ZdVp2c1RTdVhGNTJVVk1TZUhjc1Fjclp4QXdiQUFCam9qb0ZzZmFPdlB1TGVrRGoydWtOUzBMekQ3RTBLWWZuYlJFSVMvemZ5VVh4NElyaWZJWjhVZDJDZ013Yld4Y082RnFpL2Nkbmt4V0F2WjJ3c0FMQi9ydjVoWGRKdGZkMk5BWEVGMnlhZ0llSEp3elJGakowemNnNFlyeUFhSFo1Uno1eDkzSUFCTUFBR3VtRkF2eElYeGlyeTFuUmxkNTRQNys2dWFoc3dabmxtVkwrRjVtS1ZSZTEyQnc2YXdVQXRCamJGSXh1YXRISFp2R0RtOHQ3ZVBwV1pRb0hSa0haSVlGc0haUmVOQWZFUjBMMU0zMkJBMW55ZDNmcnJsTGxGT2JrT2NLMG01c0xheDJlQ3d6VVlBQU5nb0ZNR2J1a3FhOXR0SjlzY2FPSVdhamVHVC9lMVRrUEp6S3hxNktWTnNzY3M2aUNUeEJVWTZBTURjdHZSNEo2WHhtVnpuUldEWEw2emZVOGRyeWVad0Y0dW9ieHBESWo3VXVlRzRzeUxtaGloaGN1c25KdXpDckxaYkV4bitxTG4vT3dqanovK0d3K0k0L0dmNWtIeXVQdkdSMlRvNDQ4LzhzakxYL1lRaGJPenFhMWdFcmRnQUF5QWdRVXdzS05ycEJPM05iMzR5Ym8weXAydVFReWZlVnZ4aXBxcmd2T21SaXoxVVQ0SWQyRGdxaG1RTzFvRk4veU55K2EwK0JLakMzTE9EVEpveVFZWlRUK0pCQm9ENHI3VW5MU3hzOTVod2xleFhMQkU4akFYRkhCVjhyanoxVDlncU9TWG1WOVhXaDU5ODdkMUpseWRnQVZsdUFVRFlBQU1kTU9BcmdFdHU4bG5GdlU2cElvK3FTeEY0eXMrMmxGUlEyYjlja3cyMzE0TVdjaThNUVlvQUFPdE1oRDNJYUxtWlpNVkE5Tm5HUmpUcVJ6NXlsNXFKbVdKNW9ET0NndVc5VllTdm9xRkpWS0htWmwxQ3Z6NE1sTHZaaHYzYmFxVXQ4czVSQWdZQUFOZ1lIRU1YRkExNXRzSGY2RG5mbFQwU2JXSSs1Z0IyNjdRUnpVcHo4TldUcFlGWUJ1d0hDTzQ2UUVEL0tFT0h4dHZYamFac2J5WElRR3dZSmZEbytkYjJicWttZ09hRlhhaFdHVlF4T0dyV05hVlRMNUxmRitHWG42TDVYZk5lc0FtbHRpYlE1azBYMlZZQkJFRUJzQUFHT2lTZ2Ftc2k5aC8xN0lvYnYyTXBDcjZwRnBFT21NbTl5cjByUk1zZHM2TjYvQUsySmVmQ3IySUJnT2RNREFTRCt3a1VQZFVTUE4vdm1mWlZ6YUhSVzl2eExYeEkxZGNERHdYTXRydW9VMHBzamFnY1dGeE1ydVhoNjlpR1pGUWFnd28wbVMxQXdPOHZ0UmRkZmEzTUJXOW9lVnhBUWJBQUJoWVBBUEdLSjZ2Q3J4RlZlRDJ3aUR1TTVQbkZkWjB4eHlUelcyaXdXdFlWeE5Ub1JQUllLQXpCblo0T2JJN0JXV2JMWlROSDBudnpuT0tFdzZBSDl1NTRPeG1YY1N5ZjVZdXFSWUFzWUtaSzlRak11ZkN3NUh4cWtBZWhnT21ack45U1FiZHVOSWptMFlDSTNvZzY3TVRNd2pYWUFBTWdJRUZNNUJOK2ZEdTJyQkpOZURld3ZEeHRtcFNZUzM3U2k4VG5odkN2QUsrYmR6akVnejBnQUU1TW1aeGJhelkyaWliYjVqa1ZHZHpvdzV5NGRuTmlKVWNjVmpleDlvQTlNZS9udGxpVjBObHpkdlpyWVZNcjFENldJNEZwYXVrOXIwNWEvcEd6bWs5MVBlNEFBTmdBQXdzbmdGZFU2WHBvY2M2MVdmNTExZFBnc1pSL0czYk5nMGxwNWlHSVFROHMwbmgyZHJOaWVJR0RGdzVBN0xkRDkwZ3VJT3ltYmxRRXdjWlExR1cyTC90c2tBSGdNaWF0MkxaMFZMR0pQd0xFWGhZUnNsRHppaUY0eTFNVmh4SDlzUUlCUU5nQUF3c2hJRmJWRk41dTV1eUYrZkpRbEF4SXdIYmdER3BhUVkvMTJLTVdianBrQzBLTmV5QUFROERxK0p4M2ZCSW1GRWRsRTBKZ0tGd2ZnWlJJT1QvOWt3bzhycDlRUDdKOGdxQk1mSnBUQ3NRWUJ3ampHcUlrZVZpbzV3TEVUTGxXWnc0SWhFTUJzQUFHRmdFQXdtdmlNVGhySklaREQzVVY5a24xUnJtZ0czQW1LMHpRcy9PNXNqT2lOM2ovYmExSHdPSzJtRmduVDJXeGEzcDNab1RJYzMvdFZZMjEwbWx5M1BKUEtMek1yQ0VVcmNHU0UrVzkxVXMyZFprcVRHaUtNQWNsa0dLa0UxQzZoSVljd0ZIWWdTREFUQUFCaGJCZ0ZHM09XWlRDQlQ2YTdpdXhldnRZdzNZQm93WjFaTnRXWFZxem0wZW9ucHQveWVCeHFZTVNMOGdVRXNYWlZNN0pxNWhVTzBSV2JxSE9nQ2t5Nit2WXNrd0dSc0RpbTZ4M01JYmsxWlcvT1Z4YW9ZYTE2c3MydWZXR3FLNEJBTmdBQXgwd29DdUFQMkxCbmwxSlE2emw2a1RRRnJwTWJPM3JlOWNGMGFia050SWxpVTIvVEZYMlJUMG9BQUFJQUJKUkVGVWNvU0RnUVV5SUdjZStkNTBUREFkbE0xc3p1U0dhY200MWtZdFhWSTZycjNLSXFoaTBhOS81czdNd2l2Yk1wQ2JsOW1VQ1RQVXZPYmJuVG5kTjFNUTEyQUFESUNCamhqZ2JvNDZ0ajBtemtqSXNqVEtrNnhKMUl5WjNLdFdzRVBJY3VMWUJxeWFPVWdzbkFFNWttOE1vM2tSZEZBMjlWU0N3aGU2TXh3WFZKNHNYVklkQUJxVE9WL0ZZbXcyazNYY2ljRFRESGp1U3VmVDZXTnhweTdVRTg2cHhnMFlBQU5nb0NVR1JsUUIrcjJkV3lTMjNaTGRhalg3ektSbEdrb3hvWkdCTkt1ZCtldXhNViszbUFqM1lPQXFHSkM3ekx1NmJZcUlqRWQ3cnhobjNNZVV6YXdQeTFDUXV4eXpraU1PUzEvM1NFV3gwMTR1VWY0bUJwQld1WjNYa2J1N3lPemUxaEZqRnVqMG9IU2ZtV3VxMjRCUE1YVkdhaU80QUFOZ0FBeDB4MERDNmlGMXJIbXNiSkxRbmtlbzNhZ2RabkpTcmRLb25JMEtsVGMwV1YxZHJRVVNZR0FCREp5SlluUVFhQ2tSMHVKZlcyWHptRlJhK3Jja3FoRkpaRzh6R201Q2NmNTFCSnNrdHFkVE9pK0dJYkpqRWpLM2xwbXl3RzJYM2xWSzRleHQ1QTRZWHRGYy9DRWNESUNCQlRDUXpaWHdMd21pK2l5a1Q2b2QyRUhiZ0RGVGNtY2xpUytidHNJcjROMTJnRUFMR0dpTGdaRjRUaWRoNnJvb214SUFRK0gwUFlZQ0l2dTNWVUxaQlNDeTVxMVlSbHJLNkhuYllZRk92L1NNVW15WGNxRUMrSVpvdm1GUFZ6cUVnd0V3QUFaYVlpRGJsOUU3WnoxYm16NXB5WENsbXJCdHdBWURzMVhJS3VReHExNFBLbTFBQUF3c2xBSHVOSGdMbW9tbWk3S1pjQUQ4MkRZdEdkZlpMUDBUSTFSZWRnQW9yR0xabEpqNS8wTkN4VmZmdUZjeDNxSVVHeVJmUFBOSkNyZUxnYmdIQTJBQURDeU9BV042cTI5Q2hGNEhudlV4ZFkweGJCc3doaUtodXBhZGR3blZpTjBjMFEzT1lLQVhERWgzd3pLNXlvcXVnN0taN1doNllEVTVHR1FlMFZwSm9nTkFZUldMVWNJMUt2OFFvbmJaRGt1NVVBSGM4cllyRXVGZ0FBeUFnZTRaR0dkMW0zTzJCRU9oNSs0NnA0NjBEcFhYOWtGREJMTXNDOWsyalVNVzJEb2tLQVFEalJpUXcrV1d5VlZXcmVQc3dXNnJiT3JGZ2M3Wmxkb2pTdWNsVUIwQUNxcFl6RTd1VTBLMXl0alpwWnZTV1ZNM0tVV3BBTjZkdCtHS1JEZ1lBQU5nb0hzR3BycW04dmJIODlwT0hLRnY3ODJSSHpONzJ5RnFqUGR5dlNxS0Q2UmdHN0FROWlDelFBWmtNZG9JdERnVkpVNzh1KzFKRWxNMnRiL2pMQnhhd2pLODF3R2dJUENaMjJpOFZjMFlNVWN1V3JUTDV1Nng1dzdZaVNzOXdzRUFHQUFEM1RPUXNHcElIWHNlYTJNU0N1cVQ4aWdLajVveGt6NUlXbFAyenM1U3pHVXdIMGg1ajViQUJSam9CUVByN0xIMHpCd3ZZRXlFdFBpM1Y0Z3liOGNrRmxBMitWdU5PSnp6RFM1SXdyTERRMEp4L3BJNUpyRUFRRUd5c3VOUWFNM2N3azNmSzVhdUU5dzk5bHpwb2NranJzRUFHQUFEQzJVZ20zTHIzM05ySkdvLzltOTdZZkQybWJYekVHdlp2QmFXNGxDbTRCV3djNTFYaUZMSWdJSDJHV0JPUTVxNk8yWHlCcnNvbTdjNEFINDRmYU94aUdiLy9qU1BodDExQVdoRTVyWkw1cklBbzQ5YnU0VWNUQmtpcGRIOWVPNGVlKzZBclpFOHptQUFESUNCaFROZ2ZzaG40ckUrcEhweXp5UFVidFFPTXprSlVpbWFOUVZ3UzZiZ0ZmRHRvTVFRQWdPTFlrQjZNTnFIcUREYlJka2NxbUppMldOQ29SbVJSSG1tV3FlQTlqeHNIQk1tdytmaXc1TGJ6alNybE1McGFBNzRWcTBUcHdKRWdBRXdBQWE2WnNCWVdPNTlNYWY2TEt4UHFnM1VvZHVBTVZ0ampVNTNlMTJ3b04wMllFQUhHR2lOQVRtWHlUZWgzalRWUWRuTStyQU9URXZtOVpBS2szcVZNZUk2QlhSdUdDcGV6Z2hUbW4zcmduOVQ0TEFvcU8vSGxHSmJCeFV2dUlKaUdPN0JBQmdBQTR0alFINGFSZFJXN3RrUzV0cjB5YUt3aFc0RHh2QVltYURQNi9JSzJObkdMQ29Mc0FNR2NneklCN1hzMmVTRTlJM3hXTGRWTm5taGtzZXBOcE8veUZ5MGszd0V1K3NBVUxicHhhUmtMZ3ZZSjlURzdyQzhWMnllaVJTdVJwUmlyeENSM2JKT011ODdaeWFKS3pBQUJzQkFGd3p3bmlKMXVHZExEQVo2VHV2aXFpdytSY01IeVdERFhDU2xSaFZHTFBXUklZSkxNSEQxREp5Sm9oYjZZdEJCMmRSZlNIU1c0OHdqV2l2eDFRR2dzSXBsUi9BbS9tbTNjSlNtSHJkMFNDbk9TN21nZ05XVTN0WW9CR2N3QUFiQXdDSVpXS2VLeWpNdGwrSFI3NzZlT3E5bDJNSGJnT1VuQjZ1VjVRbkxWOHVBb0E0TU5HUmdKRXJiSkZETHVwQVcvOXd6bWVMS3BuYWhuUFBRc21IR2VRbG1CNEQwWkhsZnhhTDNsR0JjYUxlUU9XV2VWVGFhT2pmWng1NVBlWmV5amdBd0FBYkFRT3NNakhSTjVablJPaGpvaWp1d1Q2b0ZuS3grOUVJeVRVeXpYTWlwOTN3Z3hiblRrWmtTMXoxaDRPYm1aMHg2QXFVN0dNeHBpSGd1UjF4YUh0c2VUREZsYzBZS25lc0g5YXRXdHQrRHRqMmkxUDZTR1FNb1NOYnM0WjRyTk53cDI5YklpaGU2SDgvWjB5ZG1qanIzNGlqcXd6MFlBQU5nb0gwRzlyTTZkYytqZlozRWZLL2ludlExb21iTXBBK1NxZktZNExHemNCSDVlaTFzQTJaUzFQZHI5aE51OXgxalUzelNMUkFQYUlpcURzcm1KaFdVMnk0QUZ5Umg2U1ByQU5DWXpQa3FGajF3YW5pdnZLZnV3SldKYk1xRXAyTnRaaXlwZENwQ0JCZ0FBMkNnTXdZU3FnQjlTNG9HZ3ltSmJYZUdwS2lZMS9idUNSeDVhVDJRd2RLSU4zZGVQWHNHS1BLcE83djc0T0hmNzB6M3Npa2VCYy80dTc0NWwvdUpscmQzY09Rb1lRK3hPZzRkSWp4NFNrTGJIaUVWUmFMdWIvQ3NrNGlsanl5aHVQWXFpeEdwOUlGZkpTSGpHZUV6RkNiT0RPc0t3ZVB0TXRNK3I4K3BHeEZnQUF5QWdYWVl5S3EyOU5Tak1TRzVEWTlRdTFFN3pPUWtVS1c1UVpHWWU4OEhVcHd2K1lGS0c0dXRNTlkyR211NVJ4UU03NEVaT2RLUjJBdjlSZGt6VE1lcEowMUNRaHNlSVJtVmxSUG5xODJVdEZuOFJJcGk1MU9QcllUa05qeENLbXBJc25zZTJURUpHYnRRckh1bjBHdVh6ZU5pN2ZlZ2l2QmtHbEZnQUF3c093UG1KdktldkdacjB3ODlVcTFHUld3RHh1eHliNDJPUFhaL3dXNTJXOFZUUXhudjhNQXNrMERpMkMrNDlKUDJadUlSWFF0a3BJT3k2WnRocjFBbEFpUDd0MVdDMlFHZ3JHSnhlb1FNeHBRd0dTODB6SDJ5OU5FUjVqR2wyS2FROG5uekhoajBMdWNhSVdBQURQU0dBVDFaMWQvOFpXL09wNHVDSHJFTkdJTjBpeXBjZHVhdjd1dnNmTEFvcUM0N3h3eUVaU3F6Uy96ZUR0L3hQNEZMUVE1cjhpUDJudXFnYk9vWjlrNWZOL09JVGtxVWR3QW9xMWdtSlhOWlFNSjVrNGYyMDlqdGRpWlJ2Qm9wY2Q4czBxUUg3MmhGM0xnSEEyRGdIbUxBV0Yva203T3UzNXc5aTRwYVppMWlHekJtK1lJcVhIYm1HWm15ODFITGlLTFZjUkNldlNLajlTMTFnbnZBQVpQT2pXVnl1LzJIN2FCczZtTGk3SmpOUEtLMUVxb09BQVZWTEdiUDIxeWg0ampMTHFLR1BPUkZqeC9hWWROUitvTEZlalJvTVZ5QUFUQUFCcnBoUUZlQTNnNzliQnV3SjdxQllkRWFzUTBZU3kybk40c3FWMnh2bmJCTGk5TEZCZ2s0aXpWNWZhM2RBdzZZZEdCQ1AwUTA2S0JzenNRanlmNDVRV1JHNTZWbktZdnpqZjVGVlJhNlM4NnpXbkZnT0g2Ni91RWJ1SjZXRU9vQXlxZG5GaW5meCtKUUo4QUZHQUFEWUdEUkRCaU9pMmU2YXRiQjVIeHpiaDM0TWFzZnQ0TzFtbHMxc3JkZTN0ZmdIR1VKVnRwUVVIejI1Y3BSTk16RXdwTGZBdzZZOURhMlFpbnRvR3p1azJPeTdRS2hQU0xMMkhrSGdDNElrR2UxNGtBdmFUUldOak1zRm9TVUt6MVk2dW14NS8xcUUwcUFNeGdBQTJCZzRRd1lkZXB0ai9FWjFaUE9OMmRQNG5wUjNPUmVlTkloSVdUbjNRRWZvUEFOcVlicmJTQXAyZzFmdzlKQTkvSWx2UWNjc0RQeGpCNkcvbllkbEUxR3NqejJYQ0MwUjJRWktlMEEwRG9CQ25yOU0xWUdzRGN1enh4OC9ZRWpYOGZhRUY4aWNqMEZDQWNEWUdBUkRMd2ZWWUQrQ2FuN0pPYnowdHJGeTAyZWg2dWNFVUoyZnE4WXZibnliY0RPT0tUdDhDemMyNUk3UGVpejdQZ1htUElISXJ6WHBmMnltVTJtY3Bhc2RZR1IvYk80TiswREVuTTFoVVZmT1prUkpyTkcrTFVYcjdsL0x0MW41bnYvK2NPUE9uQnJRQXdZQUFOZ29Hc0dkRTNsWHpUSVdrZDViSFFOU092bkppZjZydktDVHhtajQwa3hEZVYyWlpxT0JhWWN6MG5IUnBaRy9UM2dnSWxTRkQ0bTNYN1p6R2JZbjdxZUcvSFE4Z2ZYc2cxWSs0QUdDVGZGanowWElCYStLVVhZZjgrSVlpNzlLcVh3ZGF6bFV1QUdESUFCTUxCb0J2U1VEK01ydDJVTTJadnpZVG15bXhCdU1yUzY1UWowb0FPdmV1Y1g3Tjl1TjhEQ3RYSWtNVDVrdU9abGxHVGVTYmh2Y2kwSmtCT1RmSDB5K1d5MVh6YXpRcEszWk53bDRxbGwvN2FNUUhYWlBxQnMwNHZ6c2prZFFwRENweFdNS2NtMlZvSUxNQUFHd0VEUEdEQTZqaVp1YUdJNnVhalRUazJobFY4Mzc5cTlqdHNHYkNDbTNWT3RteDZ1czh1RGRnRkZhMnM2Qi8vcHlXZk1vNDFlM3dUTDc0REpLVlNXbmlYSGo5WisyZFJqaUhveFlkRjA1aEdkRktNR2cvWUJaVjF5azdJNUNzbUViTjF5SkpVN2o2Z3EyTXNGNHdZTWdBRXcwQ01HakRyVmd5cWJmV3NLclNUcGhubmY2alUzR2Q1WndFenZVNTNMenR0VDl1K29WVHp4eXNTQWpXVW1UYWltczN0ci9ITDVIYkJWOFlUdWhmNytwci9qU1JOVE5pVUNCc081bURsemR0YktOdHV2TFBUR0ZyN09idTAyK2djcVRieERRVFg3ZDI2RzRob01nQUV3MENjR3NqclZzNmc3YXdweWI4NnM5b3h5a2FMeXpZRkZUZUFZVTUzTHpuK2FzSDlSNXZMQzkyK21MM3p3K1MvK21wZS81dkVISHZpd1J4OTk2NXRmKzh4SFh2N1l3ODkrNklYcGwrVkYzWGZNZ1dvMEIzOXFIUVp5Mjd2bU1jdnZnTTM0QXhIeFh0QisyVHdXQ05nLzV3SVY3UkhaTmhCdUg1QWUxUFN0VnJ3ZzFPRUQranJGNUpxWENzQUhBMkJnaVJuSTZ0U2NiMVhJc2E2NGMyL09xMTErUHBtYjNDN0E4TjdxdXB3bHZNUCtta3dvR3JQMHJ1Tnk3b1dSUlU2NWhvUHNQdlpxSisyd2d6RVdUUGZ5TEx0TmZyTHVBVGEyc01rZkNGOVhUOEZDKzJWenpCSHd3emtPcWt1UjdYMnNmVUFYRW83L1RXNUdRcWxsYTR3Q1ovSTJaQnN3YTBJRWdnRXdBQVlXeDRDdWNMMlZtNjRDYzl1QW5YbUdNaHJuZ0p2Y2k5R1N6Vk9UOVhXVGJjQkVVeW5WbFArSERtMktsSk9ZTE9SaytTcUV3MXpJY3Qvc0xMc0RGdmtob2tHMm8zeHJaZk1XUGMzYnJtZnBnaVJzdms3N2xjVTZtZk4xZG1lbDBlazNGcktqRnh2NE90WUthWEFMQnNBQUdGZ3dBMW1kNmh0TjNLZDY4cllKajFYbnpxRU1VNjdXTlRjWk40R0RNS3B6RTJoSlFWZnVOdEFCYXp3SG54azlyVVhkOVV5MHMrd09XT1NIaUV3SHJLMnlPYVVIZWNQMWpLeVRoRzN5WXZ1VmhRYTA3UUtVVzE1ejZKYkt4ZWo5TW56RTVWTGdCZ3lBQVRDd2NBWjBWZVgxcFZqaktJOE5FK0NtWnlqRGxLdDF6VTFPb2xKT0ZVWjF5dm1LVVlvR2d5U3ZLbjhYaUVxMFZyWm1MQkFMbjF3ZEtMb1VZa3Z2Z0VuM1pTdjh4MnEvYkxJU0s0OERGNG9wU2RnNm05b0hsSkM1UFJlZ2dmRWx5T0RoMjFWUzYrdFljMXRFREJnQUEyQmdFUXhrYTZnOGRWWDJvY1ZERXhPcjVTS2FFek5sOVhYc05tQk00ekhWdXZLOFcyM0VLVEhOcThyZCtlYkttUXJQZUtwdE15VHVtazI0Q1RVVnA3aW4wanZMM2dNbUhvaVlVZVgyeTJaQ1QvSzU2eUhRRXJhUzNUcWdiTk1MSjZEUWpzQmNoc2FVeisxY01HN0FBQmdBQTMxaUlGdjFkTnNOU3c2ZThFcnQxQkRpTTExUGpQdFdMMk8zQVdQR2pkWHFIT3BCQXp3Zi9Dem1EdGlQRjRYcW5mTDBvY0lXck1kZHpyQ3oyTHZxb0tWM3dNUURFZE9yMjM3WjVJK2tPSTRjdjNibUVkbWUzTllCWlp0ZVRCeUFXUEJZWVk1NDNSdFJrajIzV3NTQUFUQUFCcTZZZ2N5M3V1MUdrcmsycGd5dmp0Zk1nRGF2K2N0MjVBUU92ZlJKMXI2bmplR3N2T0cxM3oyVXlzVC96L21JdDh5RGxjcW1iQklzWHhLYzhXOWEza1BIMGp0Z3dxZVBXZWpaZnRuVUQvUEU4V0JsSHBITlJXc2RrUGJvZklPTG14cjFxUU4xS1hoSVNjNUxVUWdBQTJBQURQU0ZnYXpHM1haRFdxWDZMRGNteGhlbHo5Mkptc1Z3NVo1QlVhdnloR0NLczFVa1B2QkR0TkxjRmh5VmlzUWMvQnhmbFVueUF2dHA2dkdKODdMTGNNZjhreGp2NU5wbE9mWkRSSU5CKzJWVFA4c3U5clJIWkMzWnJRUFNzL285cXhXeno2RFpGbWJhTTZMek9iSEhJeFFNZ0FFdzBBTUdzdWxkVzI0MFk2clFjajdJTWR0dnk1Mm1ZUXhUSGoyQjZoYkI1T2Ntdm8rSlBXdDBEc3pneXV1bWMvQUh6Q0hacUxTeVJBSXN2MHZ0Z01rSlZERStkZXRsVXc4d09qdWN0RWRrL1NsYUIzUkJKZGJUMmEyM2xBaWZjS3I3d3AzNVhLSnlnNnlBQVRCd2ZSbWdLdEQzN2VvUkNlWEd4SmkvRS81T0drdlFqSm5jaTB5a3EzTU9OK2NyUmlveXhmVUxlR1JsZnNaQmJKdWE0cTd2dFczQXVNTnBiZlhqYU91djlDcC9JT0tlYVpHQy85dDFaMnRFUWdGbFV6L0xUcUoxRWJMdm9rZTIyZ0swVGdwejRQT1oxWkRDdnlHZ2ZiYnU2cWM4UnR5QkFUQUFCdW93a0ZBZHVPRk9yV1Z5NysrYjdKTS83alFOWS9ZWnJQTklIZG40Q1V2c3FkS2oxT3BHSzdJeTV4bG9NZ2VmRDJHZVJpRzk1c0k3Uys2QXpmZ0RFZTVFOEY4ekVVbll2dzMzYjZ0bEFzcW1mcGFkM2NQclpORytpNTQyMWhLZ0tabkxnYzluVmhRa0xoZGVBUFYyR2QzVlQzbU11QU1EWUFBTTFHRkExNEVienRTNlJ6L2ZFTEE2MFZOdk9yV0ZSYkRtT0diQm1GQ2FqWkMwQ0UwcnRUZEpydHcwbm9QUFI2eGN5cGN5Zk5rZHNDSDdRV00rUk1SKzVDbFB3bzhONXk4ZVZUYjFFS1J6eXRWVW1HUC8zbWUxcUtOYkFwU1F1VjJyT1I2b25jYjA4NTB5eFloVlVtdlBSVkVjOTJBQURJQ0JxMkZnUnBXVnV3N01Ga0VlR0JoNTFiOWgzTGQ2eWQyZXlERS9abjlJZVdrUm1waE16L1hHT1p1TjUrRGZhOXVBTGZzUXBIUit3bnR4ZUhHYThlZU9IMjJWVGFrdFRaME9XRUlTZG9zemZ6VEhIRk5aYUlmUVU1RmsrbzY0K3FCalREQzNnc1FoQkFiQUFCaTRHZ2FPcWJLeVY3a2MxRHFKNUFaUStJRGZlVmVZK1lKM1p5dmhOSm9CYmU4emluTHVOSU96NFRScmkyZzhCNS85TG0xTlk3UGg2MS9Za3ZlQXlTMGM0Z2JHV3krYjdERVdoOHNQekR5aUErc0QwaktnYklHTDIxTWFLOGd4cFdGRWFVNnN1VUFnR0FBRFlLQWZET2gxVDg0NmNJVTFqZXFZRzVoNXdvbHgzK29sbjhYaFdSbmxzTVgzcnFEajFDRVRHNngxbmtlbFBPTTR0cU9TNUlWbjdVMWp5eXZ1NngxN3lweHp3L3VLT1FLWExHZk9RbWJWMUhyWnBNSmhuMkkvR09qWjY3bFhyUXhieTRDeVNadTNNeHVGcXlGaDNpaEVlRzUxbWpXUEVLTEFBQmdBQTFmTmdLNEV0MTFJOUpUVy9LQWdleHZ1ZGhlSzJHM0F6UGFqdmZsVExKdnltTGo0c1lidjgwUUgxcWl3UUtiQTNTcUZxYmhlVWp2TDdZQ2RpYWZvTU9vM2FiMXNKZ0tFZXo2N2Z0dHdURDlzR1pEMjU5d2ZvdFV6QU83TWc2bkwrdkhDMHdRcmh5QVlBQU5nb0RVRzlDeGVaM012ZkFsUmMrY0dCVWRwNm5xUmJnNk9LYS9oZjJRMWIydmJnT2w1T0hFejBpU1NTUU1pbUQreTBTRDU5VXU2NUE3WWxEM1JzUnNYdDE0Mk53VUl0d04yUzhXNytpSmJCblJCNXR6amkxb2tZdkJXbyt6dUJmSDZGUzhnQmdOZ29JOE03S2hhMEZYRFpjTVNlWWNyNlhLTWpJUGFpbWRydjdwR2oxVktLblBPWjZVU01lUEh1ZGkvTXJsYy9IVVlJTGM4SXV3blgrWWhTUDVFUjc4V2lFUXNYVnRsYzhSQnNNUHhNR2N2TUs1WHEzWUJyUXN3L0orenFHeVN5SG40azY1ckxOZFV0M0JWa0FRRFlBQU1kTW5BVkZWeHJqMXpabFFGNW1kbDhYV0syMTNoRWdNUHUvSGF6elJXVjVNVnJaT2FuTGdaYVdKd3hjVm9DQWJPd0dtSTROTElNS0tYMkFHVHZUSnhEMUcyRDRYclNacnA1ejAzWTlKWk5rbmU0ZS9vQlNmT0ljR3BNdGdPSU5MR2xNN3R6N0grK3FUTEk3UWwwM01tWENodGlSQUdCc0FBR0ZnOEErUzBPS280M1ovUGFrbXpRdVBUUWZhNlF2dE9wcnpPQ0Z3MnFjUTVvQm9KV1c5REZEY2pUWkM2SFduTEZML250Z0ZiOG0wb3BHOFQrMVMyWFRhUGVibGloMk5zYml3aStUOFgwSFlCSmRxZWF6MDFBVTVQek1KUmNYMUJhdDlYSVlob01BQUd3TURWTWtEdmk0NjNZbDBGc2xyTjNJdVV6OWM5NmdyNWxGZWh1L0hhOVpUZE90NmIxWnpXdUcyTmRnWHU4d3djdUdJRHdobTlqaDhrSVBHMUZObFo2aDZ3VmY1QVJMK3h0RjAyOVNSNzZ4TmlMSGQybGIxV0FXVWpuczYzcmFHZ0xiSXNqRldpT3BNWXJNUWdFQXlBQVREUURRTjZNeDZyZXFOU3prOUZZYlZjM0x4MHEzcDdvTng5ZnNzZTZRMWxyYmc4RHIxaTRaRjZWR1l2UE0xZzBId08vdkc5dGczWWt2ZUF6Y1JqZVJUekVESFp0c3VtZnBybk5pRFpucWZPZDRkV0FXbGxqQnQ3WjVXZXplVnlDRzNaR0l3RTEremZpVFVhZ1dBQURJQ0IzakNRcVBySzJqcThnMFUrb1FSeWM0RTNPMXdFK1U1aDBGNG4rMmtiRWRSVHYxeHdyTzR6T0E5T3dnUWJ6OEVmelBMdWJvenhheXJMZk9jbG5nTTI1QTltL0J0THdwT3hvNld5cVYwZXE3NWIwcGJUSG4rd0VpVmpWUkJaV2VoTkxaaE8rd1NJbWJJV3NRZUZnVEZkdTZaRkFiREJBQmk0WnhoWVY3WGNnU1hIS3dtTDNHTnRvemlNbWUxOGJwUnhhMGxhUDBnWXpjODRDMVYyckpBNjlqRUtWWlBKYVlXVExLejZxdkVjL01HK2V4NU90ZmxyS2NFZXN1VjF3R1NYcU4zTDhQMWE2K3A1YnF0c1V2R3c2ZFBlR1JOeVltb1RVRFpqMDJGUnp6LzlOQ2NlUzBRMnNqbTN4Q0lJRElBQk1OQWpCcWdlM0xKZ0V1KzAzQnNRaCtGeDhiZlhYVXVDTm9MVVJKTTZ6VEdOb3JRMmYyb21jeDdaZVRIbXFiYWJjTUhja1kwbTZhOWYycVYyd09ScVBxUDhCUDQrYlpmTktYOHcyV0VydW1NUkkvNjVpMTZiZ0M0eWcvWlBoeDByZ2J2elFMcUVtSFlrSFVzTlluUkJGZ3lBQVREUUtRTnl4bFYraXIweUtQcWlOZ2JycWlJMEp1SHp5bk90RzFnM0VtV3VobjU2WjI3dE00cjdDb3RqNXlRSEF5TFZnU015SkpoM01CNkdDQzZQek00eTk0Qkp2MlVyK3RkcXUyeWVxY2ZaTXJ4UHByaUV1NnVPcEl5cWdESVZYVm1zS3pEcEhYYXhUV3F5czU1L3VwdUZCVnpwa1Uxc0F4YkFGa1RBQUJpNFdnYVVrMkhwTmZvUlZqT3l0K0VMVlZNYXRlNm96b3lXc0d6ZVV0WnFEWEVtTW5GOFg0TUQyNDRDRTdXRFUvTTUrUGZlTm1ETFBRbi9URHhHaDQ2SHpCTzhMNSsvdHNvbXJXSzBQTTQvcXA1MGZqSUtlaEZiaTRDbVpQRXYySVhGVzNxSGlyZGt2b2pLdktkT3V0eXVPYVlBcnNFQUdBQUR2V0ZBem5tM2ZGcjdmdTUrc1BrWDlFNlo3UVBHZTJqY3I4bU5jdlpYVmJYTFBMeWplRVV6bWZwMmZFcHJpbnJiZ0lrQnA4aG1JMitlTDFmTGh5ejlIWHZXM0NOZjF6MzNVL0ZZenVPejBYTFpwQTZzOHVqY1RWN1c2ZkFVbnhZQkpXUnVhOFN1U29YOUJzWHZ4ZEYyUVdvdDNYeHhtaUFOQnNBQUdPaWFBUnEzMnlzYXVzV3FNcjRBaWR5UWJHQ1B6N1g2L0tKNEcvYzN2b21xVDNaK2l0bU9QRlpsOG8zSVpDN3hldHVBaVhmd3pGdDFLZmVFZjBEazFrY2VWZGNsaWprQXkrdUFzY3pWKzBYYkxwdWJzbnlVcHcrc3F3aHgyblUvTk8wQnlpYkxuM0N2YnF0bzg1Y1ZvdGdYdlhXVnJxeXhhQUgzWUFBTWdJRXJaMkFrcTZ5aXl5QjJEWG9wUjdjdkJiSmhnblVXY05nQjd2OUlEWVEwK09ScHJBM1ZXZGNXTnIxeDBsNE1rREZIdngyVG9paDdmTTl0QTdiVVE1RFNheW1XcitLUGJyMGY4V2VwdkNTNGJ0bThrT3BLcy9EbEtnRVY2ZHdHakNNY1NhRmladUlCNmNueTZScS96Q29YeVFOMTFrWDNnMDhsUUd3RFpuMmVFQWdHd0VEUEdGQnJCeS9uT1Z3M0UxYVR5WUcwTTFtblpRTVhPMTFNQVh2WGh3NmxuZXovNVZlZjVqQlYzcWpPdXNoVVRyV3NKMG9lNTA0UlM4UStUM05naVFnT21uVzN5VWN3aGdVTHNrZHFhWHZBcEI5L3V3NmpMWmROOG5xSzNVcFQ5c1Jlc2o5NUhIbVF0Z2FJSmpid0QwRnVNcnVIZWFPM0ZKWlB5UWRYM3lVcVlibVhyem90Sk1BQUdBQURpMlpBMVZsN09ic2pYcEdkaUNEYWtYcWlCSGlENHBtb20xTVRkdk9yanoyTHRjQzI0OEV2Zk9OcnlHNkFMbDZWdHpkLzZwZ1FSU0JRKytEUEE4QTZSZmJ2dVczQWxyb0g3RUk4Um52T245c1hrY2hITUo5NHhBTnJsVTMyWklrajcyUDlFZy83QmhuRC92dndEQklwMWhpUWZybGg3M1h2WkRyekN3TitUMXBKNDVZZk0rRFp5T2JjbXcxRWdnRXdBQVo2d1lCYWI1UWJCZmhlWGdQU3JLK2hyQTRQRmRvUnU1WFZmMHZ3MVd1MXRGTCtud1BtTjduT1V6ZWFBRy9xbjNGdDdJamF3N3o1SEh6dWpXeVlPRHE4L3JZMC9jd08xUWVyWmxsZTJoNndtWGlJOGo1UEtERXRsMDFhQi9uWnBuM3hndldYcXdJbCsrZi9IZG9DZEV6bVdHK2NHS005TkNEZHh4NEhjWndiZ1VHWDFNZm4rdUo0a0JJSWdRRXdBQVlXeFFBdE9OckxEUDVMVWYydHFRQlZXYXAxUmJ5K0xveFhaZ2xyWFkyRU5mZS84TFpMdkZlVDMxZ0xpNWxvWDBHS2VnOS9mNTZvVVFjaEgwZzlOSEYwZHkzYXF3WFo4dWFDdGJqK2h0K2J1dCtSUS81RVJEbnhXWDVhTHB0aXR5Nk81alF6OFhUaDdheU5PVXArRk1jbk0wbCsxUmFnbWJERi92R2ljb3VkbjV4ejllSzR1YWtpUDRGQ2dzOTZaRFBpclMxWU9RVEJBQmdBQTYwejhQdXl2cnQ3U3BxbC8vVWxkS3ZXUHFtZXBYMG0zZHBPVzhLRWFBRlVuV3M3SFJLUXlyUG9mbW9OSE9IS0Q0OVVnQmp6SEd4WENIbWpGN2dObU9qOGFBVFdtNVB3U0ViMXNqcGdjbUtpMzYxeEU5VnkyVlRxREMvcmFRbC9ZRDlsTU9JbmZsUzhQTFFFaU5jaTRyak44aTdjcGhjUUNkci8waUVVVTMwV3J6OWNiM0daUUhWU1NJQUJNQUFHcm9JQlZScytkU3FNMy94cFVUTWFIVWxqRVpDS0YxS3hVeGYxamJVQ05wdTNJYzJVL3A4SG14R3F0b1BGL1lKcVNuK2Evb1ZmTGg4cnVEekloOFhkOFRsMmNTbHFTN2Zyc05hR01Wam1PV0NDNDdobnlDU3k1Yks1cVVyWDU4MmxrZjlXM0xNKzNxR0tTTGxINUR2YUFiUkQ1bmE1clNtLysyUnA5VThJWW8xOWFQU3UwU20yQWZQOWhvZ0RBMkNnUHd6UWhsZDMvK0ZiM3ZYdnYwSFdqWGNuR1Q2YVdmRVR2LzY2YitSVnBlR2JaVUsxcjdTancxWGJqdE53MVZPV2ZpOWMzQ3RKckVUMVowbHZjdTVWWEJISnhsRmJtOFpXWVVyMGJkYnRuS25RSFJYTm5ybGw3UUdUblRKYlVYUVl3dlFVdGxRMnBUdklTc2tUckt5LytlMURkc1ZHSk5jR0EzSEIvd21QeUFCUXZHd0ZVRmJtRDdoK3VjNkhaL0dIL2hFQmVlSzBhRG5nZnAxUzErWTd3QWhFd0FBWUFBTXRNdkN2cU43S3pvZW0rbC9Ld3ZsVkxzNlVxM1ZkMVFNV00zM21tS0ZqclVrcmg5dytnQ25jaTFBbkdyaG0vaFBMUTdzZXJodStvTDRQbnM4Vk9tRDN2K3lqNG83bi9NTGN6V2c1NW95WG1BWkZwdVd5V1NqS0F0elhxNG53NGtaNFJPVnNaQ0Z0QUNJdmp2YkFud25UNXI5YS9wZnNTdU5xVGpLOHVBSURZQUFNOUpxQjN6THJQbjc5TFhtNCsyWjgxSnlvdkI3cjNkQlVYcjZPbWM3Qkt2WVlmODBLaHdMRmpINE81NXhDQXM2aXY2TmlHazJGbWxuYmMrdzg5aEtldjdsSG9OV283K0RXb28vTGoyd1ZSRUhaeWpBYVVOeXJMVEczQUFBZ0FFbEVRVlFFbzZuUVB5K1lqYmh0dVd5VzFLVWZ4OERJUGlnTzlhZ1NXa2xEZkdXaFgyN1VZUHVOb1dBcCsxZlAvNkpkTXRwN0M2c2tBd0pnQUF5QWdhWU1mSHRXOS9Hclh5em91eS9KNHU5T0NwRk5iLy9yenVVTG4vc0ZIL1dWYjNyNUk0OC84T2hiMy9MV1J4OTQvSkdYdi9LeGg1LzkwUE4yMHMrb2JoRU1BTDk1cWRjT0dLRzFMbzhweTVPSTVHT2VhRHNpUVZtVU9idTN5NkhkaEl3NDNMVnVkSmUweXNFNGJqSHlPQ21wYWk5QXI1dUx3VFNQc0wvREZUZnFFMjI1YlA1bUlhZGZ6RE9UL1RZQldXc09TTC9jVVBmcjB3Uk5HdGxuVGdKZ2xFV3l6dlI1T1JJaFlBQU1nSUdlTXZEWGRPWEhwdVA4YmdsazVvRmRIcFlpbHpOZ3BoaUo2bEpqM2xPVDhTYk9KR3VLTmhiRjZKakQzVnVRdFJrM1Z1ZDRYNGNBTTg4akF0bFJPS0FHSHlMU1Jsb3VtM0xpdmNydTVUOFdaaTRvOTBHdVltTkF4MlJPRDdiblBMQ2YxMW1QdTZESnF0Z0dMSTQzU0lNQk1IREZEUHliVGFvVXYyaGlnWEwvVDh2b2U4Yi9vbTlnUm0zSDNjSWNmRDQvK2REeUEzUVN0TXAvMU51ZHFDNHJuWEpqZFk1bVE3cGxJR2FJN291SkFiWm1hdkJmeThHMmhoUzNYRGJ2MHpQZDAwODlrdkRYS2Z2YUkvSm1xeW1nR1psN3J6Yno5Qytuc0wrcE1PbW80QXZkbllsdHdJSTVneUFZQUFPOVlPQS8vaVFiOFh2UlY3bXF2eC83eVpla3ovKzZTUytnTGdMRWptb1FZcWE4dFRBSG44OVBQbDFFL3JnTjhSR0NtRWwyVFlDTnFJV05QWGZwZ0ZWOGhzRU9kUkpPdzRYUXNCZWV3QzdaY3RtODhmYUhIOXE1ZlA1WC96QloyNmVNaHU2NTBneVFObWQ2cHIvNk1LdGdudk1MRThJVWY5YmRtWXQ2cE9NaElnVVlBQU5nQUF4VU1hQlh5b2MyU1Z5aDZFOXA1aS93THBNcWJLM0ZpOVZvTkErbk5hME9SV05xNUdQUFppdnQwRjA3K0dZc0dDWWYwNzh5RS9wZEx6VzFZYmVka040MjBxMjJOVnYxYVhNYjF1aTZnUmYwWTNZNWFGMFhITktCQVRBQUJzQkFHQU42cGZ4Mm1MeVFHdk1XSUNaQldUZno0WUxtNFpSVDFna1JMZGFrVHNyNE5IcUFTQmlOK0xjV2J5czh4YjhkUmlBUm9wOFJnMGRvajVwR0dBNjlQY25NRFQxcFQ2bGJrMzY1YVhtd2ZaMSt5bDIzYmNTQUFUQUFCc0JBenhuUUsrWDNJb0J1OGhiZ01DSkJXZlRZc2czWXlxUXMxMDdJUGdkODBJNnVTaTIvK3JCcnh5Mk93aFgzblA5U3FiaS9BdExWNk1OZXQxNk9ZbmFoOENvS2k5UXZOeTBQdGsvNWM4U1BSVDNSWWRtRkZCZ0FBMkFBRE1Rd29HZG5uNGVuQ3AyRC8yTmZrVnkrK0ovWTljN0syNEQ5WDJuYTFWNVlZOTVjYmR1UmVFS2YvcXc3LzhBVEhSMjEwM1FuL0xZQlJlZkFrYURoaDRnY1dsc1AxcE9uRnROWHAxOXVXaDVzVC9qVHpJK2oxaG1DUWpBQUJzQUFHRmdVQTZ3blNoNlRjSXVpdVdVZjF2TWZLOThtRlQ5NWFwTmpmVkszOCtGL3dNVy9KQi9XMXAxd002T25MTi9QSEtaV0VUVjF3Rm9IMUJhLzByUFpiVXRkVjNyTzVCT1pHbC9wN3NvVTE2dGZidG9kYk1jMllGMythTkFOQnNBQUdGZ1VBelBWSnNYMENZaUdwV29PL3NxVVdydTdwNWJNTUY5a0l4ZDhrM3M3NmVVa0Y5aldqWEFaNzhScW0zRkU3bFQvOTg2bnI4V3BiT3FBdFE0b0RyNWJXbm8yaDI2QmZzU00rQS9LajVnVkovV2hIMHRqYVJxendyamFuTjRHYkZITFNxb2hRUUlNZ0FFd0FBYWlHZGhYalVSbGg1YWhlY3pUYkJrQnRzc1BVWXJaeVRJM3FMd05tR3pEMDArejZXb2VKc0JFdWt0eWMxSG5SSnZ2WlRydlRxS2c3VFFiZ213ZlVCUjZqL0JVOER2M1NQUWlpdkV2ajkyRndKbVJ1WGI5UGIzS3cxS3VGcEl2R0FFRFlBQU1nSUVXR0tBMktlWWxmWk0zTElkKzQ3OUhqUTgvbDcycTBqWmdOeFNRamhxVkVZZFI1VE1XY3FSbURHMFhndFd0bk5BZHA1TGxzVW12UmZ1QTdGbUxEeFUvWHJzRGJmRWdLbE5raXlEUEsyWGJFTmpuRHgwL3R0dlFwbldveHlCTnF6cWhkUXBjZ0FFd0FBYkFRTzhZMEN2bEkxN1NRK2JnMzBoNHcvTkpyL2daZmtydnpJc1o1L09UYzJGNnA5Q1NhRTZzN3MwRmh4RTVDV3lkcDBsVHgyWkxNeEVadHFNNm9XN29nSzBMazIwQ0ltQU56M0pRTEpMZWhqWnJKTmRkUittOFJ1cjRKTUl0NWIvWlhueGFUd3J4TEhPMXR6MUNpQUlEWUFBTWdJRitNNkJYeW0rSDR4UjlQeFZEbG1QZVFQQnYzYTN6aTNJWEdKdEdsdTh3R1FzNTl1OGtIRWlFcEdoNzNkTzVySm9TQ2NudW1pclBOVTVsUXdlc2ZVRFdmTWNIeXVWK3ZmY0hWdVVQR3JmRmJEd2JsRUsvM0tUdGRyaXRVeloyeVJMT1lBQU1nQUV3Y08wWTBDdmw5OEtoQjh6QkY0TTluOEJWeWw2SGtydDJYTndHYko5YWxhMXdJQkdTc3RjdXFpR2s5blBiYW9hMmxMSkd1Z0tiT1dBZEFISUJqUXkvRUQvZVNXU3FoWXZQNkJteis5UnQ0OUV2Titta1ZkVlR5c1pCcTJxaERBeUFBVEFBQmhiSmdGNHBIK0diakhrRHNPVkZlY1lrWGlBa2xOZHdWQkNmRmJjQjR6ckYwVkhqT09MS1A3K0F3bnNyOTdZcUx0YWtKRFFSaCs2RHpzMGNzQTRBQmFHdUZwcHhjbnV4SzlXTlIzL2REWGNvWUxKL2UyNlpGbVAweTAzTUN1TUErd2xsbzFpb0F0SkNCQXlBQVRBQUJuckN3REZWNXBOd1FKczh6YUZQZm9WNUdyU2hSQ0lzRlAyMS9jSU1sbXh2bzVqVkFENE1oVGpoYVQ1VkNQVGUwcXkwUTZ1VUlpNXVUajJqSlM1QnpuUUhnSEw2Njk4TStXL2NzcHRSQjgzS2R6QWNuek54Sk0zbTRMc2tIQWxyQnV1WG0xTC9iMDJGTWxsV1ZCcXBRV0l3QUFiQUFCaTRVZ1ptdk9sa1IwVHJHVEFIbjNjUDBjckhUYUcvdUdDTHVTSWJac2F6VmlYS1NUSlYrSy9sZUZCTW44R3FBSjQ2UGlOelM4YkdvV1c1YnVDQWRRREl6MWxvck96bDdHajlhaWdJSm5kaktuNFVsNytqZTZUeXN3OGpETVNKSHFzSENOdUF4ZkVHYVRBQUJzREFQY0hBdm1va1hJMldoWVNBT2ZoTXExNzRLQzBVOVBNbSt6Q25teHFyd3R6OG5FeWpteUczRURNR09lWUoyR0czdWlrajQxYis3VFJ5d01iU1pKdUE3SG1MRFpWam94Mk5IVWVBbVNtQ3lQY3ZKTDFRMGVsN0N4RWQzUktjbHJkOTFXczVyOTdqN1lnNHFBVURZQUFNM0FzTU1KZEFIQkVEZjlWejhQbXVCTG81bmtvRGVUSkwyNEFObEVQVHlFUEoyeWpjSFhNY01YMGZJd25jMFdVbEk3TnNGcXpaYnhuYkRuVjIrWHhvQjREeUJ1cmV5Zmx3dTNXVHQ1V3Vxb2RycW42empoYmFsckt4VC9hMlMxRk5BbWoySWJZQmE4SWkwb0lCTUFBR3JwZ0JXbGdYNDBpczgzYWxPS2NybDQ4TEpyQkdJWnRjdkRpUXg5dEtFcERuTXlIRi9zVnQ3SkJYNHJ1VDNUVG5QcEY4M0ZBaXN2Y3pxRTNwSTdmWTNHbmtnSFVBS0ovanVuZnl0enVzbTd5dGRQdnlCMlAvcmI5eU5zbzliOHVpWHcvN3RlV3g1NWVMakwwZ3RiY2pFMEljRElBQk1BQUcrc09BWGltL0hZNXBremNBaHo1NTFoSm1ic3RRdGhmYUlSTUpXUzlhb1RPS2x2akZ6RWJ6WVNqSENTQVJvMDhTdDZPZmdYYWgyQ2piOFlTd0pybEJEMWdIZ0R4WUk2S21BdGs4SWtVWG92U1RNREJiTnYxNjZDNXU4MXlicXFBdy9YSmo5d2VEZE5pRTFnWGI3Tit1TFJaaFlBQU1nQUV3Y0MwWTBLTTJlOEZ3WmJzeTk4anoxV1paRThpY0RuNmM1eEljRjdjQkd3eG1Rb3o5eXdtMmVIUEdEZERhekdxOTFNZDEyeXI2Z1FydG9UWFdGZGpJQWVzQ2tBdG9YTGo0aVFzT2RaeUdOcVRGN3l0L0ZqMytiZXE5VUQ5WlpLK2xxU0xxV3IvY09KWnhSQ2t6aEtlVWp3TWpFSmRnQUF5QUFUQnd2UmpRSytYei9wRXZFOVZ6OExsemNrUXFhT0FuMzFyTWl0dUFEUWJVWGtXc3h5UWJZV2Rwd0RGQnU2eUNPbFIyeTFFc1pGVzFncWZXV0ZjZzgxVHE5NEIxQWNnRk5DcThKeDhpR3FxZmhKMnNTeU9tRkw4V2xidmF3dnJscHVWWGlvVHlvY3RZYlloSUNBYkFBQmdBQTFmRndERlY1cE5nQk5WejhOZlRORnYwS0Z2bjRwamxmbUViTUc2ZEplTkhWM1BBQmdObU5NSUJvajZ1dk9kSU5JMjVMbmJRZmRpNWtRUFdCYUF3MkJWUzB0TzRYU0hWZFRROWFQeFhzUzBwMFNPQzJiUFpMU1Q5Y3ROdTN5QzkwY1ErZTkxbUZ0ckJBQmdBQTJBZ2pvRVpiNjdZRWRIdHRNN2x0M3htbUp2eFBoMVBNMi9XZEFpL1lDSWJ1UUIybzJhQjFlOGlLaW9zM3NjdDFsdmwrV1RIVVZHTnVCK0p1T0pFTnF1b0VkaklBZXNDa0lHdC91V0Y0T0trdm9KV1VwSi95c0ZrTXhBejFiU05iZFJXSkZueStLdGorWWlVQjl2alZaa3B0S1BaWFVFeHplRWFESUFCTUFBR09tRmdYelVTRWIwQ216ekpvUWNOSCtyTFdtUHFCemcxVS9EZWlMSUtvVG5XcHpIVlZsekxuZEJEMjYweHc4Z1B1OUtoaUVzajUzUHZSUFRBbGV5T3BjbFdBWldNMUFtWUNXQjJSN1dPdm5wcExoUTkvR1Q3V2RZcGZxMmUvdWhVTXpJWXNmQWp3SWdlMmJSNW1RSHBJUUlHd0FBWUFBTjlZSUI1Qk9Ld2pkblk4VlhQd2VjZFRST2RlQ3dONU4wRzdxT2RhaEc2ZUtjUWZZcHUyei9QaElHWGhpa2VDV0hYbkMwWkdidWxaeU1IckF0QVlWUlVTQTA1R1JGOXFCWHFha2F2Y3hUcXNNMEJvMGM5NGwyakpoS1ZiSi9RM0c2bXA1Q2EzbWdjeTNNTDByZ0ZBMkFBRElDQlhqS2c1OFZZbDQxWklWZlB3VjgzcDRESmlWZkZUU2Y0VzN4WnUxem1aK3U5S012V0NwR0RuSUVMSVlleS9iVDNNL2hYSkRyQk5YTEF1Z0RrUkJvUklSOGlPMDhSYXBxS2FuK0gvVzZXeDVtV01PaFBaRFcxVjVtZVBMN3lZSHRsVXAvQXNYd3VMWk1vZmFrUUJ3YkFBQmdBQTcxaWdGWWVScXpNRnkvZzNrRVY1aWdZOGFxNXlQZEpNQ1cybWNrc3BXTUZXMHVzVGJtQndLNERJZW9TcHVaOE53NVlJd2VzQzBCeDhPM1NrZ3VMejJNWDd5bzBVZnp3MDFiWnlCbEZuNWJqT2duUkx6ZVd3ZlltQmtlVUVVc21tK2hGV2pBQUJzQUFHRmdnQTNvK3lWNncwWFZlLy92cWZqN1RLdk5MYU1ydzdad0I5aFp2NitnYWM5MWR0dVFxdndjNU1QWWJmeDhYemZnK3RDZDJoVFp4d0RvQjVBSWFFeDYzdGlGR2M1UXM0MVlmNStXVWlZb01IMnd2NjRnSzBTODNqbVVjVWNveTRSV2R6NnlRWmJHNEFnTmdBQXlBZ2V2QmdKNVBZbW14SERuWTVBM1pvU09TQi9NT2tVd2RyVDNieTZXWTVUckpkSlNBYzF2ZmRuQWgwS2QzNTlXcS9YMWNGNXdGZHB4V0t6SWxXT01adWdiQVRDYXVPd0ZVc2xJajRFd3drZjNrTlZTMGtVU2dVUC9tSllXMEdOZFlIbEtTYVRkQXY5eFlCdHNiV0tJQ1piN2xORkNIcEdBQURJQUJNSEFsREJ4VHF6VUpOUjgyQjMrdTFaR25jcVJEK01XK2ZRYUxhQ1YzYzVJdDM2aFc4UVhWYXFtUDY4QXF1cTZJczBhNkEzY2FPR0NkQUhKRERZK1pDaTdtNFFrNmtjeTJ4N0wycm83VkQxYmIvNDBHclY5dVdqVzVzcWt5WWk5QjBTaVJBQXlBQVRBQUJxNkVnWm1xemNPWHNJbCtHTzlDc3JQYy9DNWxvV0NBT1NJYmxneUw4Y29UUzBSN1FWT1o0NzlkcVhGVlVaUDNIQ21aVW1PYnlFWWl0alBMZCszbXVCTkFOcEN4WVN4VHVaODhObjA3OHRtVUsxdmZrQjY0KzdSMnJBVm9PVllQa0hWVHNvRDBWcEg3MVlNbktMYy9tdFowQ0FRRFlBQU1nSUYrTWJDdkdnbXZSNVdETE43cmpUbjJ1VWh4TThyTm94OUtDL205SmZnMHNjTnl5b0hveFRpM1JMUVhSQU41TnZNNUsyTUozREYrbE1oWTIwUzJuSmJDRGZOVmFqdGduUUFxNEt0eksyZjU1UmRaMU5IVE1JM3BnRTFLdW1qZ0xuQUZiQ2w5allDWmZFUnlwYUdHbWl6SnU5NzhqSzhnbmVKOCtiR3YrckMzdnY3ZG1RU3V3QUFZQUFOZzRMb3dJRG92V0dVZVBqTjVuVmY5Vzc3OGJacURJM0x2MCtLTUw3NGR4S2xOQjhkampiQUoxd3ViTVJQc3VLenk4MFpDek9FdjBYaVgxeE8xNEd2aWdIVUN5SUl4TmtpTzZ0Nk9UZGEyUFAwazdHZXovQ3FLUEZ0VTIwQklIeXNIOG1pNnF1VG1Oenp2aGFUTGZuN2hpejZHck9JTUJzQUFHQUFEMTRFQjNXc1Eza2FJWnNYcnZDVG04Q0xOZmM2N2JMdy93c29QUzJ1UHNFclhDcnpKblR4MjNGbnpKeDhLS2NmNEVhM3QzUGJyS01VMmNjQTZBVlJDR0I5d0lZZzZpVS9ZY2dyNWU3SC9sNmNsemZSN3Ric2dzV1FtRjZEeDNNNEZ4OStjYVUyZWk2dm5QejVqU0FFR3dBQVl1SGNaMEN2bHQwTTVxSjZEUDloTTA4eTNvWm5JaHprRExOUStlMnJZWUlndVo4Rno4L3VxR2J0ejdoRWFESlRVbjF1RnlLL2NzOGE2QTVzNFlKMEFja01OanBrSllLZkI4bDBKSm9xZzlCUEtGc2lIV2VCQUtmWDltcThqWldBaElmdVVNZDk1SzBRVFpNQUFHQUFEWUtBbkRPaVY4bnVoZ0tybjRBLytJUDNNVE51NmFqVG1XUkM3WXUyaGZmYlVacHJtWjR2bGtyVjBNMUtZTHIvRm85Qy82NWJjK3NyY2JzT2p5b2phcWU5Z2RnUEl3RmIzY3NqcHZGTTNkWHZweUUvNXhMTEtHNHgzY1J5VjQ3b0tvY21HYVhyUTBNUlFnZmVlZGhzYVFYSXdBQWJBQUJoWUpBUFVQMlhzMjFWaFhxU3d6TEZ4SldNZUZUOEsvVjIzclBOMG1JNmhiY3J5aDc5RTZPamczOGU3WU12ZHpMaEZlOE4yb2NCTTNBcXNNY3dScURzSm54cjBkZ0ZaVVVZRnlqN1JLLzhRMFdBdzQ3L0o1UmQrbHdYOWo2cWZ5OTZkYVVuUVFoRHRHbUwyQjlkVE8xVG92YWVUZXJxUkNneUFBVEFBQnE2RWdXT3EweWVoNXRkNWlxMVFhYm1za2FVb0RQMXNtdlAwVFdWSm1yN1B2T2ZYTkdUSUxiZDlQTGxXdEViMzFINGVVRUR1dkM2QkZEYlh5SWxZYnhvNFlOMEFzcUtNQ3BTT1lmZ2t3aWpsTWNMOFlUNjNKcUE5S0N5VHc2enlyUVJlNkdkMTBsRGZMYTNKYzNIYTBBaVNnd0V3QUFiQXdDSVptS2thUGR5UkdQSVU5bWJPQmx4Ky9Ub3RmbXFTK1NFYk5uRSs4V3FyR0RIbEpqczcvbDNSbkxwZlZSYVByUEZUR1J1K2U0ZlN3akpldHdlc0cwRFczRVVGOXVSRFJJTUI5MUMzcmRDcEEreXpyYkVkQmQ1U0QxQWFYcmdjU0o2V1hENzQvQmQvNVp0ZS9zampqei93d0FPUFB2cm9XOWtmdTNyODhVZGUrZGl6SDNydUM5UDBiem5TSWhnTWdBRXdBQVo2eWNDK2FpU0NIUWs1M2hTZUY1b3JkWkJMNHRvR2JNRFY1MFZaT21ySXVqbGZ6blBROU0xWW1kTUJ1WXRFeG9idjNxRlNOM0RBdWdHVXkxV3Rtek5CeFhtdHRLMG00aXRLckNPaE5IdnU3cnhWZXhYSzJFOHRqOFlPV0lVaFJJTUJNQUFHd01EMVk0QWFpV0JIUW93M1JVeVRsNjF6bWs1eTNEaTNBZU83QlJTN25JejluYWhKYS9WY3RLZVFqcVFSZTM4VllTb05sK2F5YWJsaGhOczFXbVFMUWQwQUtoaXBjVHNWUk0xcnBHdzdDWCthSnhhbDZ3Smh1cml2UUhJTWVuMUw1L3VxV0hLTUlEQUFCc0FBR09nM0E3SS9pelZQd1RONFl1ZmdUMlhiVjNBNm5OdUE4ZDBkU3BSSkZaMzluNVFNaW9DaE5HanRVaG5RdGxKYjlyVHUwQVlPV0RlQTNGQkRZN2piVTF4a0VacTJYYmtaQS9KcFpaVzBaVWp3VzBaWlJYekl5cFNCVWNkZWZIS2tBQU5nQUF5QWdhVm1JSDRic0hYZXBrUzRIYUoxTG0yMHo5eTR3ckpJUlRPYnhsUHcxVmpFa052czdIQ012bElmVjJIMWdNSkpiZnBKN09OUjN3SHJDRkJzQmtyeTBoZTEwMVFTN2phQWozZVhINThiaVh4MjdweDJhejJuL2Y1dk1oN1l5MitlNXlKeEF3YkFBQmdBQS9jNkEzcVlaQytVaVNGdlY4NURwWFZQVVdHbzdzeTFEZGl4TFdMTWJYWjFQSGxrend6Tkd5b2dWOEkwdFczTm50Z2RXdDhCNndpUUcycGdqUHpJNG5hZ2RLZGlva1AzcFVVVHQ5U2pFKzBzRnhVRjNuLy95OS8wbGNWOVV5NmYrK0xudk9ubHI1b0Vxb0FZR0FBRFlBQU1MRGtEWWtDUnQwK2hMbFhzSEh6NkJQSmVua2pXSnRxM0VtTVI1ZEhRK3hQVmhIWncrZ2Q1WU5rZDdicTFsUVVaVnhjS3l0d0lDN3Jjc2ZYUkJLWHNDRkNRYlorUXBHSlIzbzBQaWR3SjdQSW9ML05YMVUvMVdmbmd6dTVtbnFmVVBwN2RHUlFvQmdOZ0FBeUFnYjR5Y0V5TnhTUVFvUmg2aTVpRFQ0NUtvVkhjZEcwRE5yU09iNjQ4NDVGV2p5bGwyOVg5eGRpZ1BpNjdaN0V1TmNSdi83NVQyd0hyQ0ZEZ0QrOFdtd2txVHQwQ0M0eVJqK2ZjdFBncjhwZEtuOHlGbWhMdFhtY2ZJRktHYzZkSnU4YWdEUXlBQVRBQUJxNHBBelBWT2dRdmxJK2RnNjhNRlBVek4yVERSaG52WUR1MFJiUWFkajh6TDQ3L2NlN1dlNkZrMXF3aVV4a2I0WW9xTmZVZHNJNEFXYk1YRXpqa1ZNUjdvakVtd21YM09aajN6TE1FLzRrSHNPUHVhUmJXNlJYTkRwUm1pLzhMTHlLZElvRnlNQUFHd0FBWTZDOERvcjFpallSaklub1orRHB2VVhiTDRhNlFUUzVmK3J5amN4c3czbnJOWGJwYUN4OXhTT3o0WXAvR2RTSGlncFBJMlBpcDV6dTFlOEE2QXVUaklDUk9Ea3IzWld4TnVqOVAvSzVDL3Y5TzVlK1VYcDZINUtVTkdiNGJyUHM0YmNNRWRJQUJNQUFHd01DMVo0QzVBK0lJWHFBLzVPSVJqWm5RbnFhRlQvQTV0d0ZicmUyZVJQd1V2NmRBZlp3M3pWUksyYnQyYUVXaWZZYStUMjk5QjZ3alFENndJWEc5K1JDUkJEdVRQOXQvOTZvZmZQZnJudmxUOG9aOUlQSXdKQ3V0eU5CSU1abk9uK2V0MklBU01BQUd3QUFZdU9ZTXlONEwxa1NVSjc3YmN4WTdCNSsyeTdxZFYrZmNCbXhXMnJBaW43Q05POXFWNE8vNGxTV3k1YlFQTWxLK3R2dzZMTEgxSGJDT0FGa3dSZ1ZKaDJNM0trMkh3amVHOG5mTC9WOWMvOWRnUU10T2NnRG9wcnhIUm9kVVFEVVlBQU5nQUF6MGxvSG9iY0RrSk9mdy9OQTJGM3Y1Skt5ank3NE5HSE5QNGp1Vjhyb3I3MzVadG9ZVm5YN1V4MlVmWktTSlBpZVYxb29DdFIyd3JnQVZBY2JlbndrNnoyT1RkU1pQSHg4bG40ZWQ3NjUxWnEyc21IeHp3MzUyYVYvNlcxYUNFREFBQnNBQUdGaHVCc2cvU3ZjQzg4azhKOWNHRWxZTnRNMUZvWDFtamZhZjJlUzVRM2hnaTJneFRHMm5kWGZpMTBudHFOMGZwSEdtK0phOXRnUFdGU0EvRGRXeFUvNUlMR0RpWGpVU0pmR0hqT0xjOFptVDRMUnRDUDVtZXZuY0wzak8xN3p4RmE5NTRORzN2dlhOcjMzbTIxNzl5c2NlZnZaRHo5dEpQMmV4U05ySURYU0FBVEFBQnNCQUZ3eVFmeFE4cTJ2R1c3YmRjQ2hqTHMrT2VUN0pMWWNYeC9FVVJQTUpXN2diY3p6VmF5MnBqMnZMYXZKQ0tra24xbGhmWUcwSHJDdEFQckFoY2NMZENWN0VFYUt4cWN6VEUvWHJpTk9kbjJ1cUQrbkJBQmdBQTJBQURMVE13REcxVkpOQXhVT2U0RHhRbUlsTnVYeDVZdjJtWXh1d1c2WDFrdUdtQWlWVkI5aW5WSWxUSDllZVZYQmRaQ3N0N3E1aGxjMEhEaU9Xbk9aU2RnVW9aeVQrUm5iTTJRZHE0N1cxaytMbXR3cXZrUDlHbDE4M2IwY250SUFCTUFBR3dBQVlhSStCR1crajJCSHFTTVRPd1I4a1FuMXB2SkdGYmxoeXdhYzUyWWY4TE1JMWc4NEVvaWZtVmNrdkpIS0h0em1Wc1RVNmZrWjFseGwwQmFpS2lJcDRPZWQ4dTBKcTBkRTMzdjd3UzlJSG4vODMvNTlGRzRZOU1BQUd3QUFZQUFNQkRPd3JMeVBVa1JERFlQWjFnWFpyU245aGthVnJHekErSmUzRXJxaXRVTFZQK1VHbHZuVUZmV0tWVEdSc3hVUitXOUxqTk4yMmhWZUdkUVdvMHJCZlFQcUZIZjlxZmdpSUJRTmdBQXlBQVRCd3pSallVVjVHcUNPeHl1VWpWbklwZHllOW5lZkZ0UTNZbUdtZjUwWGJ2dnRSbm9NMFlNUnNLZ1FkZllPMElySGdXSWFBdmJuNTZaTVF1WkpNVjRCS2h1SUNab0tuMDdoRWtBWUR5OHpBZmMraW1sWFdJcjcvTDN6dWk3L3FWVCt3ekd3Z2IyRGczbWJneHYvUDNydkh4N0xjOVlGejhBWHVPWndyeVR3K1NkZ2xVaHhNUGdTQ0JKakVnYlZId1FZTUFldGdBd3Q4Q0NOTTRoQk1rSGdzSnNCNkJEakd4aEFKV0I1T3lHckFYbWZCZ01Ramh0Z2JqM0JZRnZQaGc4UWo0R3pXYUFERHhSalE0UnlkZTdHdjdkNTY5SzhlM1ZYZDFkM1ZNejB6My81anVycnE5L3hPZGZXdkhsMzliZjFQK3lZSEJKVzNBUk5QMnpzT1NaNHMyaElndytMYkJxenZlVG5TSTcxT05sUEJqcU55VmtubytVUUF2Wkc0WFM0bkdrWG5ESktlYlhJODNidlZSbk1kZ29EQVhDRXc1amRGcGVQK1YzejRYSGtJWTRFQUVBaEU0TlllYndzK0xrOWRlUnV3QVJkMGtSZmt5NkZ0THZadEFqYVE1dG9Hak8rcG5nblZiTDdtVjNMRlVtWmZmcGRZR3VOeWp3M1NHNG03THRaMjhqcG5rSFJUbXZWWDdmZ01xVUJnSGhGUUhWdmVYQVlmbi81ZDgrZ3JiQVlDUUtBWWdVUFJCbHlQY2xRVUg0VnVBeVpuRkhOaS9CbjBYYncxbStUY1BkSjF6T3c4c3lsalh3MEZGQUZLYUl6TFBjbElieVNxV1BUVzRONG90cTIydk00WkpNMlRNYndiSmRzQlhBR0JKVUZBZFd4RmF4UCtvejVodWlRNHdVMGdzQVFJVUpqMTNKeXZWYmNCcTd3R253S1ZrYTJhUllTT2hXUXJPMG5TOGplZDVSNFVEdDIyZmV5S3hyaTJjeVU4NHlwdFZFZFV5cEJzZWV5dWN3WkoxMlhsYXRsM1FobG5JREFQQ01qUG80WUhYcHJ5QzBmejRCOXNCQUpBSUJpQmNYcC81MTkxWkNOUjhoaUZDVnZsMUZWR095akNtOWp5TjUzYmdQSHB3UzJiTVBiVjI0Vzdhd0ZpS1hUY2NOS3VDem5HQ24yV2NkZEpHUzJ6Y3daSnorUVk1MFUwTnlFSUNNdzlBdFJaa3ExRXBkOTdJWTNUM0FNRUI0REEwaUJBQytFZEx4Z08wN1loZEJ1d1MwNS9wd0p5RklCbFdKaVVqVXdXdXp4azJXZjU3Smc1TFBJTDNJYnJpbE95WTkrcGZpektqQlg2ZTYzSGpwMHpTQUlqbnpWT2tKQUpCSllUQWQza3luYWl5dS8xTnkwblp2QWFDQ3dtQXZUa2RxeWU3NmN0UStqT1hnTk9YMlcwZzRadGJHVGQyNER4UlU3dUplODJkNE1ydVRiREhWTmx4SzV6VjluaDluWkhGdXExNXl4ak55TWg4dVc2Vk5rZGc2Ui9ZbWxhYVAySkRBbkVBWUZPSXJBeVNHL1dXcWMzZE5JbkdBVUVnRUFkQk1hcUZjaEdIclJMVnhMd1ZpRFhYSGtOZm84VzRkdDJ1N2NCTzJkMjd0cUVzYTlFTE9wNi96S3ZpRkE3eWhjUkVNWkNObzZNTzFSenNkZks2NXhCcVJjRDVucmJYeStvQlJpWWdNQ3NFTGo5MTEvOHhqZSs0UGxwUDQzZElmcjR4TTkveW92ZW1CNHZmTXJ6bjYxTFZBb1IyS3orTitnRkFyRVJvTzBMMk8xOW1wR3Qxb3B1WndvOGwySzZxZEpvaDl6MUlVbEdsa1RuTm1COENYN2IyMGx0OGpZdS95NkNaVng2MGVlazdMQXRUd3RwaXVFdWNmS01DVjIwYys1emE5Z3hjb21maFVHcEhhOW1OclVjZTdvOFJoNFE2RDRDSzcvNGJlS21WVDhQL21iTzZCLzczWi9wcTNLWnlEYlVPUjVrQUFFZ01COEkwUFlGN05iZXoxaE1LN1NTZzB5QjUzS1ZOdy92OWhRNnMyazE2cGxWeXVUa2g2SCtrTW4rTElzcytvV0VZaTFFcmdwYlJ5NXFHdGpib0VLVzBYTHcyRG1EeVBYZXY3Ny90MVFhQ1NBQUJDd0U3QzBwUEYyVkgvbVB2R2xWeDNWUUcyV3B3UVVRQUFKZFJJQTJvV0IzZC9hMlhxYzdmaEptK0NXbnZ4TkdLNm1vOVRteW1NNGQyNENKWlJObkZsbjBDN0VpTFd3RVQ0V3RFNWNWNnh3SWR1eFRJUXNwVzk1QW8zTUdrZXM0QXdFZ1VJREF1bWdxNUk5L2pldnYvNXhCbHJTOXFXQ0J1U2dDQWtBZ0lnSnFtQ3MvU2RaUDcvbXdtS1RYRzNENmJCUlhhQ3F0TWp1d3FBNk4xVk5VOEVkTWRPQlNOR0twZkw3azltOEhzZEhRblh0aXNjOEZzVVBGbGV1dEc5ODVnNEpnQkJFUVdIWUVXT2RNSFZzRllQeUFvbUtKZ0kvVkZvaENFUkFBQWgxQlFOLy8yV2svR3A0S1hVTXRvcW5RSFN0Uzc5Tkc1WTRGeG1aKzB5d3hBSFpoVWNXLzJPSFdyQVhKcGRjM25RRVlyYmhLbEtoeGFHQ25PS29tT21kUVZRZEFEd1NXRWdHakIxeThXUEpQUk9kOE1oa0FBQ0FBU1VSQlZQdVV0cGo3UzRrVm5BWUNpNGJBVlhwSDUzdFY2cGtlZUxPTFFaalEwYklVeGoycDNYNU5qdVZ0WkdEbUEyQjZVNGRNWWFSTEVUYzlDQk9tVUJzNTZNOVRTSFV3dXBOL3c4SEIxeVNyY3dZMWNRYThRR0JwRUZoTld3dDIwZzJHMC90SE5XWHlZT0lrUVNZUUFBSnpoUUJGQy9uVlc1ZnAvVjdTTENodlJVdFNhUTErcjNjc2RWZ2o2bndrN1VCSkZZbGJPL2s4bXlMQ2xlaUtobnlHaU9sYWwzWTdkNGJsNzJ1S1F3MHBjby9PSWxoWUlHSmRxblRxbVlsQkJiYWlDQWdBQVVMZ2hPN2N4Tmk0bVFydDh4OW8wdVNUN1NKY0FRRWdNSThJbkt1YitzdzIveFlWaEM2OXV1UU1kMndoWlZmcCtMc0tWVGc5SDRrNnN4bVBXWlovZ2FwTlcvdnFrQ2tKM1dsc3pHbjU0Wml4cEwwMTlMcDd0cDlIYUJSYjEvcXhzS1pEQnRWMUJIeEFZS2tRdUtRN056OEhrY05CTkZHUy9ucVVLMFVHRUFBQzg0YUE2b0JsQXh5MmRZSThUZ05kNm5OeVIwQlN4RTdyekk0TW92dzJZSUtxb21SRFlHQlNlRHNLSXhhK2NvYURQUDJZNS9OREljckN6SlpmZ3V6MWhVYjIweFdEOHJnZ0J3Z0FnUndDZTNUbkJteFlmSHRIRTM5MlRoSXlnQUFRbURjRXJ1aVdQc2hZZnBnV2hHNWdWV2NOZm84Q2h5MUQrV3B1RzdBOVprcm9PSndocUZwU1JIbjVENUk3aGFoZHQzS0wxZVFBbm9ST21YeGNjWHMwcDg3Q3pNNFpWR2d0Q29FQUVFZ1IyRW5iV1hZeVcwRTNQcS9SeEJnQ2MwT0VYQ0F3VHdpa2s0REpaMmFNVmpPUW9idWZpalg0bFFkNldHekNEM09CL2JsOTJldjlFaU5vdjdrUkkzNkJTOERVcmx1T1hTdld1VC9pVU1KWUFMbVJnVGZ5WmVjTWl1d2Z4QUdCeFVSQXRiT3N5ZGd2ZFZFc2hrMmJsMmVXVW9NQUNBQ0JqaU9RcmxqNkIxa3ovekM5emJQTHNiSjA2bnFWTTFSY2c5L3IwZjVWeGdUallXWWJNUEZGcEM5VmV0cEtzTGd2ZUFtYjNyM1dlbjJBbTBhVHFrd1lCV0M4alQxcXkyd3B0M01HdGVzdXBBT0JCVUhBYUM5Q0dnblJTdkdXS2pkTnNDQjR3QTBnc0ZRSThBYmcva2Q5UzlibmxUNi94OW1SaXpDeWxIUjl5YW52MEZYd3VjL1pyQm5HVFhzYnNOc0RWaHc0TlJpczFVRTRabXFLTitMUlREUnM2R2dGTDVtVUwrZWl0RThzeUF6YzNVSnJxSmpxbkVFVjdRYzVFRmhPQkhUWEtiOFR0Z01SMFJ1VnpVdnUyNzBPY21RQkFTRFFhUVQ0NmlHMVdFbGJxcGJnRzBOVHV0U1Y2dk5tSVpoYVNYZ05aMk9ISGlKaUZ4dXF1TGV5eDBzdmRFWmJLYTVHYjUxYXJPVkVFSXVmTTV1U3Y4SjVUK3dvcG1QWEs1MjBpZU5kZGM2Z2VLNUJFaEJZWUFSMDF5bXNsOWJYVFErTnNDOHdPbkFOQ0N3NkFpekFjYXl6MzB6djgrQUJzSHByOEhzOVd0V2dkbkROYkFNMjVJWk1ZZE1ic1lvcWRLRHRraHNsankycmZxeHczRGJTZFIzMEZpVExzNmtzbGlnWGw2azE3R1NybXBWQlVieUNFQ0N3NkFpYzZEczNhQUh0c2FaM05OdUxqaGI4QXdLTGhzQTV1Nk5QczA3eG5lZkZjWlF0OFYyTG9mU2dKaVFqZ1liQS9xYzAzOW9HYk9XbDNJbzZZak5hU2krRi9ZNmhRQ2ZqbmdRbmI5dC9ZVmtzaXBQbGFVekpRN3NMcDVoNG1aMHpLSjVya0FRRUZoaUJTOTZJeUNPbzlYa1NVYk56cnRsZVlKemdHaEJZVEFUNE1uanpKVVR1cGRwdkpuem82WW8zREpYWDRETmRZb3lHTTMrVnhOZmNCdXpXbUJmY1A1TWxyZjZ1Y2szYmdTcDJPSEY2bUxHVmVLV0FOWXNub2l6ZGZKVkZtTlpHczRFNktwRjF6cUJLMW9NWUNDd3JBbnZVamdSc0E4WXgwdTg3MTJ0dWx4Vm4rQTBFdW9tQStGRE52bTNiWmRvcTNKdlkrUVZYZ21XamdNQmJwTmFWZnE0Z1dkWHh5cDl2Q2pzeXhua0ZOU280NXFvQ05abXZqcHZCNncwZUIvR0p4OVNsTlc3UlNqK3dhVzFnZnVjTWF1QUxXSUhBRWlIQW00ejB1QlBrdHNFUXVtSWlTQzZJZ0FBUW1BVUM1K3orZjJ4aWF2NVJhaEl1ek56aWRKL3ppSWlqbU01UituK1R1c2QrajVVeWMrU0EzTXB2eXZ3M09WamlaNDI1c3JNd3VlYXI0MG55SmNUMEo3eHR2Qll5K2x4YThseGU4bXFXcUljTHlTMC9kODZnY3BOQkFRU0FRTS9zT3UwSDRUSG1MVXQ2aklJNFFBUUVnRUIzRWJqSjcyWnpFdktkZEg5L2NialJkZGZnQ3cyL1RRcVRUM25GNUZCdW9QV09sL1ZsN2xlR0c5R0VVbWdMRkdDK09zNk0vSHNUem5mcmQ0UzlYeTFreUlWdDkwZHlNS3oxbm1ybkRCSWc0QWNJQUlGaUJNeXUwMUV4YVZwNktab1orYk1ieEFFaUlBQUVPb3pBTC9HNytUTW1aT0Yvb0R2OGN5Z240Rng3RGI2UXJTT3dKR0hEU0gvMUhhLy9TRExpWXdPVXh5RGgra0tYYWoyVUdyZVpudS8vOCsvK2pwL2h3MTlKOGcrbExiZjY0dXJlLy9veW5uMG5ob0ZGTWpwblVKR3hLQU1DUUNCRndPdzZUWUpRT1JFdGkveTVHOFFCSWlBQUJEcU1nTndKNHQ1M0NSTnYvV3U2d1IrZlZMRDVpblBWV1lNdmRYd3dLYzJjci8rdkNqWTBJUlhEZ0xSdlJKa2dhZ04vYWk5anJuNWZVNzFHeWlqYTNvV1ZGdjBuU1djTUtrTVE1VUFBQ0RBRXFPc1Uza3dZSE9HN1pBTnJJQUFFT292QUg4czQ0djZMdnZHdFg5dVg2U1I1WWxMRjNrUE90bEdGdzZaTjE5dVQ4dlI4YjgybWF1OUs3SjBhR2tCZVN2T3VlN2N5RWRoekpzckNZZW9DTysycXpMWVNsMUpaZHd4cXkxSElCUUlMaFFEMTVkZ05ITGpaVHZydE9ISEhodzdaTHhSa2NBWUlMQm9DM3ljZjRPYnYweWVWbk94ejNrYmgwcjhUSXJnWWRYemhxSklOVFlqRmU0dGJnUkxTc0lzdDdhSVhCYVRKenpENFY4YmtScFdaWEVOQWxXVG5ES3BpUEdpQndOSWljRW10aFBON0pDNVl6RW5MWk9LaVFCNFFBQUx6aGNCTGRUc2dVeFduL2hxdHdVK2hXdm1oLzJoWjhUOGZUUkZEc2IzT1FhRENIV21ubUxIODg0OGtvKzk5cDhXKzh1Mnk0RE1tVm5ZckY1MHpxQlV2SVJRSUxCb0NhZGVKTnhYdkMvTk43RFZJYmM0MG04Z3c4MEFGQklCQWRRUitnRzVwY2E0ODlkZHNEYjR5ZCtVdGJ4MXpBNjQvNldOZU1WSzVVMGt3dmFFdks5S3I0K21NNVR0ZTl0U25KYy8rZ3EvSm1ma2pQL041eWFmOWRDNDdma2JuRElydklpUUNnVVZFSU8wNjhVYnZUcGgvYXR0RXpyTWZ4Z01xSUFBRXVvM0FuLzlUZmtPTDQ4Ry9xbXpxRldjTVhVSlZLUDNjM2hLamtEWnE0Wi8rVktnNGVuVjhPNVNoYmJyT0dkUzJ3NUFQQkJZQ0FlbzY4ZVl6TUppaW01MnpORmwxdXhENHdRa2dzREFJdk9NYjJFak85U2Y4OHcrdjRkRmh0TmFBU1hwUERRT215VUtyTUhhbnFiUklWK2NNS2pJV1pVQUFDS1FJbU5GVTRIU2llRjFJUkYvc1p4dElBZ0VnQUFUNnZFVllpNEhEWnZkYkZYb1IvQ0tHdnpGa2RNNmdHRTVCQmhCWWVBU282OFNiejBtWXQxWUFkamVNQjFSQUFBZ3NNQUppRjYzMDI5TU4zV1F0MFVaREVXMnpuL0Rta2gyanRoV0Z5dStjUWFHR2d3NElMRFVDMUhWaXJjbjlRQ0NzTldDQkMvY0RSWU1NQ0FDQmVVUWcwaHA4NWpwL25mS2c0eEJjTWh2WkVTZmdqT0hycGJDblF3YkZjQW95Z01EQ0kwQmRKM1lEUHhIb3JQVVdaSlJsdDRHS1FRWUVnRUEzRWJqaUVVQ1V4b0QzNzBiZGRGSlp0Y2U5RFg5cFV2RzFsdWljUWExNUNzRkFZSkVRdUJRdGlmajV5MEMvekkxWWszY0ZNb0VNQ0FDQnhVWGdrRGNoR3pIOGUvOHVqU3g1SE5xUnJhYllCc3hETXQzc3poazBYZmVoRFFqTUtRSnAxNGszS0tHemlVK1NyWS84UlFBMnAzODh6QVlDRVJIbzgrWWd5aHI4MVM2TkxMa1JvbGZIUTF0TXQ1U0l1WjB6S0tKdkVBVUVGaGlCdE92RW04K3RRRGRaQzZtUHJyOHdIdWdUeUlBQUVLaVBRTVExK01kSjBwMlJKVGNpOU9wNGFJdnBsaEl4dDNNR1JmUU5vb0RBNGlKQVhTY2VVWjBHdW5taXc2OUl5ejRDRllNTUNBQ0JUaUlRYncxK2I5ajlSb1ZlSFE5dE1Wdi95enBuVU9zZVF3RVFXQVFFcU92RVk2cTFRSWVPT1RFZG5SbUZEelFlWkVBQUNFUkg0SXEzQjNIYWdzSDhiQU1XMm1KR2h6c3JrTjVsNzR4QldRTnhEUVNBZ0FNQjZqcng5blBpS0hkbERUa3hIWGRkRk1nREFrQmdtUkE0NU8zQlJoU1BtYURkS0lMYUUwSnpBSlAyVkZTVDNEbURxcGtQYWlDd3BBaFExNG0xZXFIYmdQVTJlV05MeC9hU0FnZTNnUUFRVUFqMGVYdHdwQzRiSlBocXNvc0cvTk5ndmVUZVZtZ3hXN2ZwVXRnVDNvUzNiaEFVQUFFZ0VJQUFkWjNZRFJ5NkRWaHZSOTd0OG5jalFBbElnQUFRV0dRRUlxN0JuNk50d0lKYnpOYi8rajNaR0hmSG9OWTloZ0lnc0FnSVhPcGdLblFiTUhQZGZ2ZjNyRjZFUHdrK0FJRnVJeEJ4RGY0Y2JRTVcybUsyLzkrbGZlTHVHTlMreTlBQUJCWUFnYlRyeE1PdzBDVzA1cnI5U05NT0N3QWtYQUFDeTR2QVZaVUdwQmdtSnVxeFlvcVpsL0tQSmNWek9JSTduVE1vZ2s4UUFRU1dBSUcwNjhTYms2MUFkODExKzBrU3lBUXlJQUFFRmhhQlE5NkFiRVJ4YjczNzI0QTl6TDFsUjJpTEdRV1hJaUdkTTZqSVdKUUJBU0NRSW1CT0o1NEdvbUtzMjArU0I0Rk1JQU1DUUdCaEVlanplT1FvaW52ajdtOERSdDlpQzIweG8rQlNKS1J6QmhVWml6SWdBQVJTQk16cHhMVkFWTTU1WTB0SDEvZXNEdlFKWkVBQUNOUkdJT0lhL0Y0ZjI0QlYvaCtvVHh6YWhGZFdBQVlnQUFSYVFNQ2NUcHdFeWg5UzhNWFBvUXZIQW1XRERBZ0FnYmxEUURRamZ4WEY3QlhXcU94R2tkU2VFT3FDVHRwVFVVMXk1d3lxWmo2b2djQ1NJa0JkSjlicUJXOEQxbWZFNnRoWVV1RGdOaEFBQW9UQUZXOFA0dlRGYmpCSkZ5UzNvK2REMmZ3RnQ1aXR1OUU1ZzFyM0dBcUF3Q0lnY0NLYkV2NGJ1b2VNdVd3cy9QTkZpd0FXZkFBQ1FNQ0ZnQWdBTmx3bGxmUG1ZUnV3VGRscWhyYVlsVEdvek5BNWd5cDdBQVlnc0l3SVhNcW1oUCtHN2lIelFacWx3ckRaTW9JTG40SEFjaUN3dzl1RW95aSt6c00yWUdrTEdOcGlSc0dsVUVqbkRDcTBGb1ZBQUFoSUJQYlNXNWVkUW1jUWpGbkw4S2dOZUFNQklMQ29DTVJjZzcrS2JjQXFWeE5zQTFZWk1qQUFnUzRnSUxxdU1namJDclJuWGNkc0hkb0pKOUI0a0FFQklCQWJBYkVMUXB3MStMM2orZGtHN0U1c0hPdktvMjNBT21OUVhVZkFCd1NXQ2dGelBkZHBvT2ViWmdCMkZNZ0VNaUFBQkJZVmdTdmVKSVNPb0plQU1KeWZiY0QyUzF5WldqRnRBOVlaZzZibU9SUUJnWGxHb01ZMllHYk1obTFZNS9uUGgrMUFJQTRDaHp3QTI0MGphOUQ5YmNCV3VidnM2RXp2czNNR3hha0trQUlFRmh5Qkd0dUFXV3Z3MzczZytNQTlJQUFFU2hIWWlSaU9NRkc3cFFwblMzRE8zV1hIYkswd3RIZk9JTU0ySklFQUVQQWhZQ3lvRDkzVTVrUTJQdkwzd2ljWStVQUFDQ3dKQW1JTmZtajdVWUlKbDlYMVZ1VlFObjdkK1FwYjV3d3ErWk5SREFTQUFFZkFpS1pDTjdVWnk5WkgvTjREaWtBQUNDdzdBakhYNFBQMTVLT09BN29wbThESE8yTm01d3pxRERJd0JBaDBHWUZMMlpUdzM4Qk5iZmlYUXRRUmFkMXRseEdDYlVBQUNCUWpjTVViaEVodEFRdm1yb3UxemI1MFJ6YUE3NXE5SmFrRm5UT29NOGpBRUNEUVpRVDJWQ3dWMm9CYVM4QTZzd3ExeXhqRE5pQ3cyQWdNZVN1eUc4ZkgxZTV2QTBhdklkMk40M0Z6S1owenFMbExrQUFFbGdHQnRPdkVHOUN0TUgvUE9XMTZ2RGVNQlZSQUFBZ3NNQUtpRlluVUdXUHRTK0JZL013QUZVdmVXQk80T3pNTE1vbzdaMURHUGx3Q0FTRGdRb0M2VGp5Z09uVVI1UFA2bkRZOUFsbnlRcEFEQklEQW9pQVFjdzErN3pEYVpHWnI4Rks4RXlua2JHNW41d3hxN2hJa0FJRWxRS0Q2Tm1DMDV6SVB3YkFFZndtcUNGd0VBaVVJeEZ5RDM5c0xIb3N2c2FxOTRuUVpiSGRlZ3V5Y1FlMWhEOGxBWUlFUXFMNE4yQW1OZnJIenhnSWhBVmVBQUJDb2g4QVZieE1pcmNIbkkyQVg5Y3lZSHRlQU81eThaM29LeXpSMXpxQXlnMUVPQklCQXIxZDlHekI1cS9QMkJ3TmdxRUZBQUFqMGVrUGVHdXhHUXVLRGRwNGVTVko3WXM2NXcxMktFenRuVUh2WVF6SVFXQndFVGtSTEluN0N0Z0V6MzRIY1dCd2M0QWtRQUFKMUVkamhEVWhuRmtUVjlhSUMzMDN1OFdkV1lHaWJ0SE1HdGUwdzVBT0JSVURna2plZDhnaDc5ZWlReURFQXRnai9QM3dBQW8wUnVNSGJoRWo3NERjMlpqb0NIaDVjZitGa09xckN0SFRPb0RDelFRVUVsaHFCUFIxUEJhM2hFRzF0eXJPLzFNakJlU0FBQkFRQ1VkZmdBMU1nQUFTQXdKSWdJQ1lQWkVDMUZlTHl1UTdZc0FkWUNHQ2dBUUtManNBcWJ4U0MrbStMamdUOEF3SkFBQWdFSTFCMUc3RGJPbUM3UGd2V0FrSWdBQVFXRndFUmdPMHVybi93REFnQUFTRFFBZ0pWdHdFNzFnTmdYOXlDT1JBSkJJREEzQ0h3Sk40cW5NMmQyVEFZQ0FBQklEQkxCQ3B1QTJiRWE0L1AwbXpvQmdKQW9ETUlmQ0NMdjdBbmMyZitEaGdDQklEQWZDQlFjUnV3TWUvcWlnTVRrUFB4QjhOS0lOQStBb01rK2F6MnRVQURFQUFDUUdDUkVEaEo0eWwyQ3RnRzdOV2ErcXNYQ1FYNEFnU0FRQU1FSHU1LytxUUJPMWlCQUJBQUFrdUl3S1VPcWNxM0FUTytBdmtQbHhBcnVBd0VnQUFRQUFKQUFBZ0FnU2dJN09rQXJQUTE4dHQ5Ull3RllGSFFoeEFnQUFTQUFCQUFBa0JnS1JIUXUwb2taZHVBcmVoZzdkNW9LY0dDMDBBQUNBQUJJQUFFZ0FBUWlJQkFoVzNBVm9acS9PdkJNbjMxTFFMS0VBRUVnQUFRQUFKQUFBZ0FBUU1CWTF1SlpNM0l6eWR2alZYOGRiK1lNcytMSENBQUJJQUFFQUFDUUFBSUFBR0ZRUEEyWUxmMS9PUDlDOFdPQkJBQUFrQUFDQUFCSUFBRWdFQlZCRUszQWZ0LzlGb3hqSDlWQlJuMFFBQUlBQUVnQUFTQUFCQXdFVGhSODRwRjI0RGQranBOaHZWZkpuNUlBd0VnQUFTQUFCQUFBa0NnTWdLWE9yTHliZ04yKzJWNitDdDVZbFJaeC93ejNQeGFBd0dOV09QVXAzN1gvR01ERDRBQUVBQUNRQUFJQUlIS0NPenBJTUs5RGRqS0wzNnRKa21TZjFKWnd3SXdyQXhNQ0tLbVR4Y0FIcmdBQklBQUVBQUNRQUFJVkVUQUdOblp5ckN1L09sYnZ1ZDMvNWtWYnR6L3Bnek5jbHkrbndWQzFBdHNhTHNjVlFoZUFnRWdBQVNBQUJBd0VUQzNBU3NQTFA3eG1jbTdQT256Y21ocVV5d1BpdkFVQ0FBQklBQUVnQUFRU0JFd3R3RXJpeUVlZkVzcnNOMzQyL2YvYm1UQnNVVmVsa0hUb1B3c3N1OFFCd1NBQUJBQUFrQUFDSFFlQVhNYnNPSW80djYvbkxUanpTYlRHMWwwYkpIRFltZ2FsUjYxZ3lxa0FnRWdBQVNBQUJBQUF0MUZ3TmdHckRpTStKeEpTMDZJOVZYN1VZVkhGM2xaakUyajByT29ya01ZRUFBQ1FBQUlBQUVnTUFjSW5JUUdEOWR2YU1tYlEyN0JuYWpDbzRzOEQwV3BCbDFVenlFTUNBQUJJQUFFZ0FBUW1BY0VMc05EaG85dHhSLzVGc0RkbUxMamkyenhMY2kvaXVrNVpBRUJJQUFFZ0FBUUFBSnpnY0NlRHNDZSt4ZVo0MDkvN2Q5L3cwQ1hKNjFFWU84dkZMdzdKbGd0aU53MFlJaWJqRHY1R2hOR3lBSUNRQUFJQUFFZ0FBVGFRbUJIaHhNYlRoMi9Zc1FlYjNKU05NdThGQWE4cTVrUW03c0ZrYmRmMWhkMlJ2NjUvdnZmYVp1T0t5QUFCSUFBRUFBQ1FHQUpFREMzQVR0dys3dnlYMVhVY2IzbUptbVF1eUtGdjdlQmlDeHJDeUt6S25BTkJJQUFFQUFDUUFBSUFJSDZDSmpiZ0ozNXhIeXZpc0R1VFh3MGRmUFQxVlZQMU9WMzhMVWcwcUVGV1VBQUNBQUJJQUFFZ0FBUXFJbUF1UTJZWDhUM3FRanNNLzFFOVVyV3BlaDc5YmlkWEMySWRPcEJKaEFBQWtBQUNBQUJJQUFFYWlGZ2JBTldGQU1OWlpqRWZpOXFxZkV5cmFScjBPNTdLU29YdENDeXNnMWdBQUpBQUFnQUFTQUFCSUNBSDRFVEZWa2xSZnNoM0ZCa2ovbGwxU241SUJKY2g5bk4wNEpJdHlMa0FnRWdBQVNBQUJBQUFrQ2dGZ0tYRkFBbHlYdUtCTHhHMFcwVWtWVXVPeWE1bzhxc1BvWVdSUHBVSVI4SUFBRWdBQVNBQUJBQUFqVVEyS01BS0VrSzkwSzluVTRWSmtuUlRHVjFBL3FrLzZnNnI0ZWpCWkVlVGNnR0FrQUFDQUFCSUFBRWdFQWRCRlJjbFNRYmhmem5GQ2tsdTRWMDFRby9VRW1OdHJhc0JaSFZmQUkxRUFBQ1FBQUlBQUVnQUFRS0VRallCaXpsZjFpRlNvOFhTcXhXcU1PNjAycU1mdW9XUlBxVm9RUUlBQUVnQUFTQUFCQUFBcFVSQ05vR1RFb2RxQWhzcmJJYUwwTmZDZDN3MGxRc2FFRmtSUXRBRGdTQUFCQUFBa0FBQ0FDQklnVEN0Z0VURXZUSTBuT0xKRllxMDhOcXlWWWxSajl4Q3lMOXlsQUNCSUFBRUFBQ1FBQUlBSUhxQ0FSdUE4WUY2MWd0M2pMOEV6VUFWdndLUUFYSFdoQlpRVHRJZ1FBUUFBSkFBQWdBQVNCUWlvQVJyaFJ0QThibDNOVEIwbEdwM0VDQ2daYjU3a0NXTXJJV1JKYXBSRGtRQUFKQUFBZ0FBU0FBQktvZ2NLa2pvTUp0d0xqTXZxS05OVjFvcmtCN1Z4V3ovYlF0aVBRclF3a1FBQUpBQUFnQUFTQUFCR29nc0tlQ3F2STV3RXRGKzk0YW1sd3NWMHBpa2tTUzJZSklsK1VkeWpNd1JCSUlBQUVnQUFTQUFCRG9GQUsrZ0dGSFc3bmhvNkY4SGR2RStuRGpwdGFlUEVGcW1wMWJFTm5Nb05hNURReVJCQUpBQUFnQUFTQUFCRHFGZ0NjTUNOOEdqQWw0a3Zib3pDT3ZXcmIrd0NTVEhHZGxmd3NpcS9rMGZXcjlyeUFGQklBQUVBQUNRQUFJZEFzQlQxeGdycGc2ODlDb2JQV1I2eVRTWnZodlp4aDlIZUVVWjFTdEJaSEsvNDRtQ0VDY2dRQVFBQUpBQUFnQWdhNGg0QWtlOU5ZU1NlSWgwZGxHdEhaWDV6Wkk3U1hKZlcxQkEwR2F0UVdSV25nM1UxMnJhckFIQ0FBQklBQUVnQUFRSUFROHNVT0ZiY0I2dmRza0xFbEszNWowNkxPeStiNFc3OUZmYmh4WmhmVXVXaEJaejVBcGN1bC9CU2tnQUFTQUFCQUFBa0NnV3doNEFvSVRiV1haTm1DOTNvb21qdkk1U0w2bTdGUVBxOFhZWEt3RmtSN2t1cE90L3hXa2dBQVFBQUpBQUFnQWdXNGg0SWtYTHJXVkFZTmFtdmlCUjE2bDdIR1NYQnZEYWhlVm1OM0VMWWgwSytwUXJ2NVhrQUlDUUFBSUFBRWdBQVM2aFlBbllHQkxwdWdJV05aRnBEeHdhbjd3R2MxM0djTnFwNTBVMmR5b3RpWG9md1VwSUFBRWdBQVFBQUpBb0ZzSWVLS0FIVzNsaG9mRXlOYkV5Y1RJcnBuazA0Vzd2WjRTdWxGVGpzSFdna2hEZWtlVENrQWtnQUFRQUFKQUFBZ0FnWTRoNEE0ZWpGVmR5WUdieE13MWZEb3o4K3VsRDlsQTJxVFhHNURVclhwaVRLNFdSSnJpdTVrbS9IQUdBa0FBQ0FBQklBQUV1b2FBTzNZd3R5MDljNU1ZdWVhdXJVZEdmcjBrbDhZL1A2Um1RUVBtUUVzMHRTQ3lSR01YaXJ0VzFXQVBFQUFDUUFBSUFBRWdRQWk0SXdWamE5WHliY0NNOWZKSnN1WVdXQ0gzL1pscEc0eCtTQ2ErdXdLem03UUZrVzVGeUFVQ1FBQUlBQUVnQUFTQVFHMEUrSnFwOUFqNEVwQTVYblpSV3ljeFhqTEZJM2JCeitKNEY1WFVQbDh5T1pGRjFyWUZqRUFBQ0FBQklBQUVnQUFRY0NOd0pVTWYvbHUrRFZoUDc1bWFoS3dZYzZ1a1hMNzhUT2c4Snh2NGZHU2pvd1dSamV3Qk14QUFBa0FBQ0FBQklBQUVIQWlzVS9BVHRMZjkrMm5xcFBFSUdCZDJoNXVrZ3NBbkhBWld5bXBCWkNYOUlBWUNRQUFJQUFFZ0FBU0FRQUFDWXgxUzNTMG5ONzViMUh3TjJEcFRmY1oxcnBJTkFaT2d4VGEySUxKWUlVcUJBQkFBQWtBQUNBQUJJRkFkZ1Q0RlArbG9WTEdFRTAyZEhCV1RscGF1N0NTSi9KNFJYemt2anZ1bFRNVUVMWWdzVm9oU0lBQUVnQUFRQUFKQUFBaFVSOERjQm15L25IMDlqWlQ0NmF5Y3ZKRGlBNWlNTFVIQlUvSW9aQ2d2YkVGa3VWSlFBQUVnQUFTQUFCQUFBa0NnR2dMbWE0MEJRMXBqaXBUWStheWFwaHoxTVpNaFZlcWwvYU1jVmFXTUZrUlcwZzlpSUFBRWdBQVFBQUpBQUFnRUlGQnRHN0JlbndWTmRJd0N4QmVSc0JuSWRORzlqZ0lEWXNBcGl5eFNoeklnQUFTQUFCQUFBa0FBQ05SQndOZ0c3RUU1dnpsaEdiQnRhNkZBSHZvOVYxTHdiM0xMNDZLUXBheXdCWkZsS2xFT0JJQUFFQUFDUUFBSUFJSEtDRnhSNkVNTDRnc2w2S0VxOWhISFFzcnl3bk9tZVUyUzZianV0Snl2Z0tJRmtRWGFVQVFFZ0FBUUFBSkFBQWdBZ1hvSXJPc0FMR0FiZW5QQ01tREFyTkNrZnBJOFJnVEtpQTNLcVhWdVFXUXRPOEFFQklBQUVBQUNRQUFJQUlFaUJNWXE5a251RnRISk1tUENNbW00WnhkZmVQOCswamdnSzdZb3A4NjVCWkYxekFBUEVBQUNRQUFJQUFFZ0FBU0tFZWhUNkJPMERaZ3hZVWtMNkl2RiswdFBtT0lMS3Q0akt3S0NRT0xKbjFzUW1WZUNIQ0FBQklBQUVBQUNRQUFJTkVSQXI3NUtrdjF5V2NjVUtMRnp3SmNqaXdRT2trUlBZZzVKN3J1TFdNcktXaEJacGhMbFFBQUlBQUVnQUFTQUFCQ29qSUM1cXY2b25Gc0ZTaXhnK3N0eThnS0tSNWdFSFcydHN5dHhCS3hEOHdwdFFhUlhGd3FBQUJBQUFrQUFDQUFCSUZBYkFYTlZmWUNRUVJvbjhkTjdBdWo5Skh3eTgwQVZuNVBjOTZxczZva1dSTnBHM0g3WjA4ak9tT2Zydi8rZHRoNWNBUUVnQUFTQUFCQUFBb3VOZ0xHcVhrOEkrbDAyNHc2MWd0NVBYbEN5bVNUR2h4OTU3Q1NPZEdmV0FrWi9VUXNpYldWTVFVdEh3T3l2YlFxdWdBQVFBQUpBQUFnQWdUbEdRRVUrUWR1QTNUVGpqMGJyNWZuVXB6R0U5aEFKYnZCcVpRc2k3VC8yL2NqSStPZUc2K2xzTzNFRkJJQUFFQUFDUUFBSWRCeUJkUjFNQkN5L2VsaFRKOGwyRTlmZXppUVp3ejd2VDRLTlViR3E0bHNRYVp0d1RrYkdQemZkMU5ZMkZGZEFBQWdBQVNBQUJJQkF0eEVZNjJBaVlFVExHZ082MDhTelBXc0dzdmNCeW96NlFsc1FhUnR6cVl5TW56aXpWZUVLQ0FBQklBQUVnQUFRV0dRRStqcVdDQWlvVmpWMWt1dzJ3SVhQWlpvamJud0xWWG1NNmtwdFFXVEdsRU95c1lYelVVWVhMb0VBRUFBQ1FBQUlBSUhGUmFEaU5tRG5adWl4M3dBV3Z1YnIxT0RYdTJIVWprUmFFR2tZeUpPWHB2ZVIwMmNaWGJnRUFrQUFDQUFCSUFBRUZoY0JIZmdrU1VEb1k0VWdCdzFnR2JOdmVVOE0vdHNxbnJrd2Npc2xXeENaMFcrRm44cmdPSW1NS2x3Q0FTQUFCSUFBRUFBQ0M0eEF4VzNBOXN4b1k2MCtManplc3ZaeDFTTnhweldsdGlBeWE0bTFBczVFb25uNjhhd3VYQU1CSUFBRWdBQVFBQUtMaTBERmJjQjJ6RkRqckQ0c1hPMkd4YTRrMjlrV1RlRkZDeUt6K2xZR3B2dFIwN3RaWGJnR0FrQUFDQUFCSUFBRUZoZUJLeDFHQkF6QzNOTFVMRFdwRDhzd3h6NWdPZUxZcWlsMXlMaHRpd1pDSHZ1cEt6Sm55YzMvaFVUR1BYL3F0K1JVSVFNSUFBRWdBQVNBQUJCWVhBVFdkU1JodnBUb2NkaGNNWllrSHFLQWJCN0laYjQ1cENZMzd3YndPMGhhRU9uUWdpd2dBQVNBQUJBQUFrQUFDRFJIWUt3RHNJREl4MXd4bGpUWU81UnZ1M3JITnY2UURORWY2TFlKU3E1YUVGbWlFY1ZBQUFnQUFTQUFCSUFBRUtpSFFKL2lubHhFNUpLbjlxdm5YQ0dmam5RSllYazgyaHJaWmV0Y0pEOENCdUpzVG5uVmdraVhHdVFCQVNBQUJJQUFFQUFDUUtBcEF2cmxRK3ZEUUQ2eHF6SkdrcitQK2FoSzgvbDBZZmJqaCtja09qTTFXU3BNRXJRZ01sQXp5SUFBRUFBQ1FBQUlBQUVnVUEwQmMxSFhVVG5yQ1VWSi9CeXdhTjhqa1cvbnNKVXB1eUxSOWNTMklESmpJQzZCQUJBQUFrQUFDQUFCSUJBSEFYTlJWNERFZFlxUytEazdoaFhBbjVKY011NnpERG5meDE0Yzl6SUZZWmVYakRleXlEREZvQUlDUUFBSUFBRWdBQVNBUUVVRUttNEROaFFoVXZwVGI2NlFHYml5a3lSUFpBMVZ5OHZ1WjB0Q3Jsc1FHYUlXTkVBQUNBQUJJQUFFZ0FBUXFJNkFtdmdMbTFIY05BTXcxMnI1VVlnSkg4Q2tTYnBIdGdBQUlBQkpSRUZVYkdjSmVhWThzaVVoMXkySURGRUxHaUFBQklBQUVBQUNRQUFJVkVkZ25hS2VzTGNQKzVvOFNkNlRWemRNRHZLWnVaeGpKaVczNE94aEpYcVVZeWpQYUVGa3VWSlFBQUVnQUFSS0VMajliVSs3L29UL1BNcFMzZjZkcCs0ODY2TitlcExOMTllMUdiVUlwSUFBRU9nd0FtTVY5aVR2Q3pDVHpSM3FJNzloRjF2U2IzM2cwU09SU2NtL1FhbGZCOGpGWmg0eFpuWUxJazN4U0FNQklBQUU2aUJ3WXlDYXpQdmZaRFAvWnRxUVB2aFhkcjYrcXMyb1JTQUZCSUJBbHhIb3A4MEFPOTBKc0ZOVHM5VGRIQU5iVVphUHJISlVmT0gvYzNPNS9GdmE4cmpJbFpWbXRDQ3lWQ2NJZ0FBUUFBSWxDTndhVUx2MlZRYmx6VDNLVFpMblRJd0NuYXpOcUVVZ0JRU0FRSmNScUxnTm1FbnVDc0JPZ2dLd2M5YjJyT1ZSVVMzU2ZyNnNMS2NGa1dVcVVRNEVnQUFRS0VOZ1hiVnJ5YW1pdlRuUXViN1h5V3N6S2kxSUFBRWcwR2tFOUx5ZlkxVlczbksrMjZrK3RuTUVRMTlqWWxIMms4UzExY1FPU2Q2d3FJTXVXaEFacEJkRVFBQUlBQUUvQW5wcGE1SmNuNlYwZHZ5VkpKL3A0Sy9ONkpDRkxDQUFCTHFJZ0xrTjJLVGNRRDFOeUlPbHJSd0RpNkZjcjBiYWRCL0lXUFBMeDNxOUFaZkpqN3hjVzBEK3FnV1JlU1hJQVFKQUFBaFVRK0NRTldnUHZ1SWJSTU5HamVQS25yaDg4UE12LzRhK0xOQmpZMHA2YlVZbEFRa2dBQVM2allDeERWakk5bHYyRk9TZHJHOThQRzA3bTVtN1BtRlVGN25jWGsrMlNxendycU93T0tzRmtjVUtVUW9FZ0FBUUtFV0FONG4zem5xOWRKT2ROY0h3b1N3enVmNVBQSDJMeDFsSmNuOGlDb3lmMm95R0RDU0JBQkRvTkFKWDR2WVhQN21kVVYyR2EzS1d5Z1ZnL0hOQXB5NDJLMi9nK1l5M2JJcVlDTmZ3bUNVaGQ5R0N5SndPWkFBQklBQUVxaUh3ZHRhZVhYQ1dQWlpJbXpZUmpEMDRrb0pXeHFMZ3M3Tmlhek5tQmVFYUNBQ0JyaUt3THU1KzhST3lmMFJQazdQVVJ0YXJFNWFadGl2WkluM04xelk0UTZ4MVZpQ084bGxNTFUya1doQ1owWUJMSUFBRWdFQmxCRFpwWTU0cjBiUTlZQUp1OTFtUzRxOWU3eEZSY0QzS2lLN05tSkdEU3lBQUJEcUx3SjY0KzhWUHlEWmd2UjFObnlTN1diZUdiR0E5bTVlN1BtRWk5bk81TE9PY1pGZit4RkVMSWwwR0lnOElBQUVnVUFFQkhsMGRDUHAwdFMxcitkWjVPM2VoaFlqcjVMTjBCay9WWnJURjRBb0lBSUVPSTJBRVZGc2haZzU0NDBISGJwYURTU3YvUVBjbVcvR1FaUlRYcXlUM2NXZHhRV1lMSWd1MG9RZ0lBSUh1SS9BanIvemJUMHV1bi9VRjMvamhzN1AxU3Izd25iNXZmbGVPZUgyMVlaSjgzVEhUSnRabU5BUWpDUVFzQkc2KzljaTZ4c1dzRVREZmFqd05NV1pNUVJJL1p6bDRTMUk2anNhN2RvNXZHREhsRDNHWi9IRHRVVkZrWEFzaWk5U2hEQWdBZ2E0ajhDc2ZLUnNUL3Z1ZzZIcy9yVG95VkMxaSt2N1NlM3VIekNCN2pIL0Fjckx6Q2NPNmpLMjZBK0h6akFDYis3NWVtMmNIRnM5MmN4ZUtpeEQzMW5sVFFVYzJBR085TnZma29pbVpMeTdOTXNyeTl5ZTVtYzZneWUxTXR5RFNxUWVaUUFBSXpBVUN0MytPR2hONWZ2QXRNekdiUjEzN3FXWnB5SDNlNUY0ZldkYWNpQ0pyRFc1dFJrc3dMb0NBZ1FDdlozYm9ieFFpT1FzRTFLQVQrMnZPUWd6Z01aWTZkak1jWTFZeXllVGxMdmU4NjhSME5KaGpLczVvUVdTeFFwUUNBU0RRWVFRZTZhdEdpaEpQbjh6QVhyNC9JZWxORFJtdzh5ZmJwdkNYeDFtclNJUzhzRGFqTFJsWFFFQWp3SjZUdWpycWJLUm1oOEFoLzB2U1l4SmloaG14WlJmaDgyM3lTL2V5NEVzaFBHODV5clVRM0pwUmlDbUtwZ1dSU2pZU1FBQUl6QnNDai9KR0pIczhkalo5TjFhVFJDMW8zVkVHOFZjaHplT21MREhuQldvem1uS1JCZ0lHQW5JUy9NRElRWExHQ0tUckV1VDlIMlNMSHFWaVRMczJDKy9JbFM0QjR4RmNobytrcE10VUdZRTlRay9sdm5NTEluMnFrQThFZ0VEWEVYaFl4enFzTVZHSDN2bGhhZzRjR2kyaU51cE9WcjhzTXZmbXFjMllGWTFySUpBaXdKZEtleCsrUUdrV0NQeVJhcHhZNGl6RUF1dGprSm1HWkowSk9TZ1RNczZNdFJ2MCtvMkFDeU8zUE5tQ3lIS2xvQUFDUUtDVENOelVvUTVya1l6ajNtamE5akpMTmtpbk1pUTdBRWFidEpxekI3VVpTUnZPUUNDRGdGeGp2WnZKeGVYc0VMalZWNDBDUzJ3RUdiSnBzR3haSExkWW81RnZXeXlTWG8rUHRudlhBU3JSK3htdXdzc1dSQmJxUXlFUUFBSWRSbUFzMjVFSHYvQnZKNzIvK01XdlZhMEtXeUF4bWE3WnZHazZJcFhLamkrbEhIVytsR1VUbFZHYlVVbEFBZ2hrRURnUnRld2drNHZMbVNGdzB3eW0yT1lQb3hCTDFtVmJJWDd2V2d3OHdINlBsZU80NE4rZTNIRGtpeXdXd2NuRFMrSGliRUdrU3czeWdBQVFtQU1FWGkzYWtPc3ZtNlMyM3Y0NmFsYVM1RE9uYXovNzVwRGFtRm90OThoLzlwRzJvTDVRMXRWbVZCS1FBQUlaQkE3RmZUREs1T0p5Tmdpcy9PTFhxbmduYmFEdXZlS255bTFSZTBVd3B2ZFo1R09XYzJybE9DNkdqS2o4MkhKd2VyT0c1ZklZUlNXUlhsMG9BQUpBb05NSXlKV2tEOVlNSTM5QXR4RDdSbmI3eWRVa2VZeTA4RUV0Y1poTHZkSkNSc2VQTzBUYnE4Mm9KQ0FCQkRJSTlIa2RxN3JGVTBZR0xwc2k4T2ZmL01JWFBPV3B6ODhHWC95L1ljZjk1ejNsS1M5ODRZdSsxYS9GWEFSbTdWekRsL2lwN3A2UFh5L3pFdXA4UDNkOS9JNzhGa1E2dENBTENBQ0JlVURna0RjcTk0NHNVOStzR3BvSEU2dWc1WXQxK2hBazB5T1hRRE5EYk5PRUJlbTc1VG8wcTgzWXNrTVFQNzhJeUFlbGVpbDNmaDJaYTh0Vk02Q2FKR2NpODJFeTArV2hackQrekhXV1h6b0RhWTZmYVRtNWxHNkpUTTN1ZEFzaTNZcVFDd1NBUU5jUjRCdG9aVGM2N2ZVK1ZEVXhuenhOQnphTldRSTJxeWdPMTdmYStDb0tkdWpGc2JVWnAra2RkTTBWQW5JRGd5cVAxcmx5YjA2TXZaSzNldG12RlZyWnJxV05CWmRnRG1lS3lPN0NKczFmaWU1cG1YTHZSbUY1ZVN5bkJaRk9QY2dFQWtDZzh3Z01lZXR5bWpWemhVVTA4cmcreTVhMWQ4MlhmZDBoOGJTRDRpNWxHT2UwRTZtbUsyc3pHaktSQkFJV0FySUNxdnBvbGVGaVdnaGNwdTFReVVrMUJYbTdWblkwNzVFdTVuR1ErUjYxTGpGUzV2eWxscEpQNmE2Z3dleE90aURTclFpNVFBQUlkQjBCc1ptelk2bTlHQmdURFUzQjRINXM1L2h5dEFNU2VwSTJjM1J0bnVWVytIb0ZSMjFHVXlqU1FNQkVZRjFVd0FNekMrbXBJekJPbTRHU1UxRW9SUzBKRTdHaDdQOWpMbkJYWFhvU2FVTlRvdHpZUGRvang4aHVRYVFoSFVrZ0FBVG1DSUZqMXJaY2p4d0dYMUtqWTMzeHgwRVlNWXZQT2lwYlVnT2NHL1ZRSXpaSmxkZG1qR2c4UkMwWUFudmlEcGdzbUZmejVvNzhGNmd4OHA2TGhxQnU3eWcydFo1QjdIMTRyeFNNUzhWWm5DaVhwRlMxSUZMSlJnSUlBSUY1UWtDTWh6L1RaYkgrenRtV3E3aVZQRGJwbzFkcHBDMnZjM0VIcldPbEdZWGFqSzI0QWFHTGdJRGNCcVhDazNVUm5PNmVEK1BpeUlkS0M1ZnF5WTEyQk9tYTlQQ1dhRjAyeXR6bGRhQW90S04yeUdpMlppQ3lUQ1hLZ1FBUTZBUUNmL1k5YjMzOVUzY2VuQ2xqZUF1aVl4NlZ6Uk5EMFdDeG40TGxGUlpEODR0emMxVkcybTExZmdlWEdyNkxWR2R0eHVZMlE4S0NJaUJmdjdNMkxtamk2Y3BiUHVLVkwvaTg1RXVheUlqSzJ6bUQzTjZ4V3p2a09IQnpwN21iU3NRVEU1NTFlNDlubERkc2ZHVDlUaXJEZGVMbDhuQ1ZPdk5hRU9uVWcwd2dBQVM2ZzhDZmZzOTN2T0JwMUZyb2w2OFBXWlpua1JkTjh5VUpoVG10ZThPc1VmRVdyVlc5NjlKS0x6YnRwNFcxR1YzQ2tRY0VHQUl5eUhkV3YycjRyUHpZWC8rR3Y3MUQ5OTVaTmVZMnFEdG5VSkdUdDc3ODJaLzRTYzk3eWd0ZjlQTXZmdmwzLzhhVFgvVnJ2L3JqZi9IalAvRnJyM3J5Ujd6dDVTLys1amUrOENsUC9meFBmUGF6L2tXUmlGN3Zob0kvdWZmZmZ1b25ma2RlSGhRenNkSjE5cStOQ3FqME5NR2tnTW9xYWtHa0pSOFhRQUFJZEFxQlAvdjNyL3hudWdIaUR3SzFZbFZFT1VkdWExZjZuSlFmaGNQN2J1WjZ1WnRKb2g1NHRQL1BIWmVvVldtWVdrUmJtOUVsSEhsQWdDRndJdXJZYVNNc1Z0N3kxdGQvWGxwWDAxTXpnWTJzWWN5ZE02aXBRNEg4NzdUL0JISDEyYVc4L1AxSnRXck1SUzAzc2ViU2psekZqcndXUkRxMElBc0lBSUZ1SVBCd1g3UTIxbzlhVjhWSHVid3R6REh4VEcwZFROOTRUWWxHOS9kZE1GNmxwdTJtaGJVWlhjS1JCd1FZQWtOUngwSWZyRTdJdmoydHB1YkpXWitkM0Mxa2RzNmdGbngwaTN5ZCtSK0k5R01UTjZXUnkzZUMyekt1YzBtOXFmMUZyc3lkMFlKSXR5TGtOa1hnMWx1KzU4a3hqMWY5ZWxPTHdEK0hDQXh5TFk4eHozZk9DamQ4VGxFSUZONjk4MGtLemQ4MFZMRjE5ZUp3UGdHNTNmd2cyMnN6aGxvR3VxVkRvTThyV09tbmFvcGdvWldLWEpBNm5QVzVTRXJFc3M0WkZORzNNbEdQN3FpL1FDVHVuWlZ4OUhySGpMS1lUTW5jTDVjbUtGb1FHYWdaWk5VUWVEaFRZZFJmWFQraEJqNnFXUUxxT1VaQUQ1SWI5ZVl1T1RSZ21TTzZ5SjdsYTJDY2JTdGIxTkwxSHlmUFVaSlB1R0oycUF3emNTbUs5QUxaMm95bVVLU0JnRVlnd29lSTF0TmFhcDIwaHVtbk9tZlFOQ0c0K1hQbS81RDU5cHJia0g3cEJsL3FJYjNobHBETGJVRmtUZ2N5WWlCd2FGYVhTT20xR0laQnhqd2hvSmZTRzNYb1R1b0JmOGdVdkFxMFJ5elJYZ1dyZ055bFZPN2NCa3k5b1VtT21ISnJNNXBDa0Y1MkJQaGNVY1BsajV0Q2hQM2pyczlUQXJ0ekJrM0o3MVROcjN5NStpK2VQZ2xRelRlakx1bDdEa2hpQ1IxcGEwRWtpY1k1TGdMMHo4WThuOFkxRWRLNmo4Q1RYUFZuUDdXYlAyVGU1L2ZoaEhobjhkUklvei8zcUMwOVNUWWN4dGRtZE1oQzF0SWlJS2ZBN3pUeHYwLzNqM0YyMStjbVdpcndkczZnQ3JaSEliMzl1K3hWOE90UCtqdi9lNUMwYy9hL0hSVlRwbzJOOGZKUU1YMExJb3NWb3JRbUF2UVNtSEh2TmsvU2c3ZW1UV0NiUHdSb0taVlZlYWhWV1dXNUJYVkNqNTZkVGQveEhXbXgycGJDc29DODJiVnk1VVZ0Um9jc1pDMHRBdXVpamwwMDhUK3RpVlJaeGRsZG41dG9xY0RiT1lNcTJENEQwcjd4dnJoSC9TSDl1UVg5V0pPMUJaR21lS1NqSWVBY3VhQi91KzY1VVhNU3pUVUltaUlDT29neUtnM3BYMmQ1MTgvN2Yra3llNzZwV0hhelJhMWZGMjREUm9YNWo0ajNlbFIyMTJVaUZib1lYZlRJVzFvRU5rWGxuelR4WDRwUU41RklPS3RsRXlWVmVEdG5VQlhqcDA3TE4vbDZib25XZGZwM3d3THJGa1NXR0lqaW1naWMwejhiODN4VTB4aXd6UzBDK2tWcFhaSFVqT0pZNW4yeHo3c2Q0dG4yVWJTV1R5UEFkMXdhMUpzRnAvblMyb3g1VWNoWlhnUmlmSWpJMVlZNzYvTzBZTzZjUWROeXZKYWVFOWI2clpWd0trU0xQbGlrWmJRZ1VndEhLaVlDNmJPUm5vQnh6cU9ZRmtMV1hDRHcrOS84eGhkOC90TjJ6QXFrMXFGUTdvSEhFMVVKOWRiNUhzcm8yYlFIeHI1TE1sL0tLZzVIYVcxR2x5TGtMU3NDTW81djl2Ykp5bDk3NCt1Zit2eG5VMlgxMWRqcFFkdzVnNmJuZWcxTmc4STNsS1RBVmZwelZadGFxS2dGa1lYNlVGZ2JBWG8yMGg4YzVWemJHakRPT3dJL1lyeUVUY1BsYWtMT3R4ZnJPdFc2c09ZbEprYTBkdTNJSlZUdForVG9vTlptZENsQzNySWlFTzFEUkd4Uy9IOHdHbk5uZlo0eXlKMHphTXIraDZuaklYalpER1NQV3Bza2FMUHFGa1NHK1FLcXFnamtaNDd1UCs5RjMvanl0N0dQWWYzd3IvSGpMUi94My92MGVKVG5ML2lGdHozNVZlejR0YmV3bnllLzdUdGUvNElNUWJOZEJhdDZBUHFPSVRCVzFZVVdqS3FaUE45ZVlGZkU0dmxlZDRzZW5xU3FuU3BXeWE2emZIRnR4cndvNUN3dkFySWFuY1lCUUc1cElTcnRKSTdFaGxJNloxQkRmOXBndjJML2w2T0RaNnRTWGNHZ0ZySUZrYlk1dUlxRmdIR0hzSHB3L1RHdkdPVWw2K2NudjdYZmtDZm92ZU4zL3lrdm9rT3QvWEdRSW12UkVWQnRSWEluZFZWL1NuYkQ3YngrRThSZDNtTHVwYXkwN2lwTFFaWnJsOWJhakMwNkE5RnpoOEJRMUwrelNIWVBoRFQyNDY3UGtiUlVFTk01Z3lyWVBpWFN6U1JnV0VzL3AwT3Nha0ZraUZyUVZFZEFEVzJ5bS9iK1Q0L2NBbmJvdG1abjMycUZuMVMzV3ZrN3RXNHR5RjBNQkhSYnNaODZSTXVsdkp1QmFaYlJ0REhZazNYYlBmZTVMZ3NUVjdlek51TzBQWVMrTGlQUTUxV3MwWWVJVE8vR1hCby8zUFhaSkoxT2VpeXM2WkJCMDNHN2doWSt2RUZUQlg0MjNZZWQrSW1vcEFXUkpCcm55QWdjMHcyU0pFOGYrV1QzTlZHeTZ5TzZOVlJVdnFVK1BsYmtMeElDYXVXNjJseFFiMUhoQ2Q5MTgxSTZGaDhicWJSelFjdlZiUEhqdEVxN0ZsN1VaclJWNEdxcEVZandJU0lUUDlVR3UrdXpTVHFkZE9jTW1vN2JGYlM4bmJVeEY2WDBlaGJxcUpTMjE0TEljcVdncUlYQW1QMzk4dmhLUDMvNnJCRjBJeS9aeWppVmxIVGw3dmVhaW9JV0VkRGpYWk5VaXc3QVBLRTViZW1RSkFjdEd1WVNUZThIM0hVVjl2cHBqWGFZWFp2UnFRaVpTNHFBSFB0OWR5enYwMkhaa0RHVldDcUw1WFRPb0dKeloxREtFQXFZTDZibUppUlk2N1VnY2diQUxJZktIUXFhM3VUM1YzOHN1WGkyK2lZSmk5YWUrRzFDU1djUlVHdkFWTHVpY3BJbjNGYnJuVmozM1FTdDVWTG9kOGVsUWJWNmpncGRtOUdsQ0huTGlvQmNBdUtzZlhVZ0dWQnpIazFpSFNzTW5zNFpaTmpXaVNSditoek5TODQyK21PTHZpaVNNclVnTW1jT011SWdvSjU4ZjdkQW52bW1wR2NPU1hLL0pxMGxkd3VFb1dqUkVWaWx0a0t0UTlFallKNHZjdXNhZGpwbGRHaTRidCtsbDRLc1pEdGZXcHN4THdvNXk0dkF1cmhaTG1JQlFMZGV3R002bHNwaU9aMHpxTmpjNlpmeTk0OE9BdFRTNEVheVVVcmNnc2hTblNDb2h3QTlSajZuaUYwOWgxaGRLWXl0YnFXMVpLdElHc29XSElFcmFuVFZUTFJlWSs4WkFWTkRUZjRsaGkyQkprY2dQTi9DcGJ2RFpWVnR4cFljZ2RpNVJHQlQzQ3lUU0xicnVZcWpTQkliaXVtY1FRMzlpYzgrWmkrL2hVaVZGWVhWbHZLSGF3c2lReXdFVFEwRVZzWDluOXlmRlBHcTV4QWp2bE5FMkR1VzRuWUxpVkM0MkFpY3kwcGdyRVBSeS9JZGk2a0VHTVFTMEwrTEM5NUpxdGtwbFlJczF6WTl0Um1kbXBDNW5BaklBTVgxamtjdFBQUkk4cVFXZjNTbXpoa1UzY09HQXZrVVZORG5QOGJVUk40dDA5aUN5REtWS0srTHdMcjhXemNLK2RWemlCRWZGRkttb2RwK0lSRUtGeHVCUTJvcVZMQ3VKcnA5cXgxMFIzbGp5dGhjU21QVmNqVkx2UW9sSjFhMnVLak5tQmVGbktWRlFFNHVGSzdycUlLTmVwdllYWityaUlwRDJ6bUQ0cmdWVDhyYldmc1Q5TGhVcldycGxoVXRpSXpuTHlUWkNPeUo1NDluWlE2UnF1Y1FJejZqVE9jNW5VcGFjeFlpY3prUTJCUjF5bXBZZGlocnl3MkJEc0IyM1FTdDVjb2J3TE50MGpBMTIzVi8xR1pzelJVSW5qOEU1T3NwMjdFTVY0c3QxZkxMV0pKcnl1bWNRVFg5YUkyTk5TTmhtOEFkVXhPcUZuYjRiR3BCcEU4Vjhwc2lJUC9WM1dJeGgvVGZsMWVXVFVGNlZpd1BwUXVOZ0tvdE9nNVhOVWhuV1JEb05XQ25Wbjc3Rnp2U1duZXIxazlkY1pYV1ptemZKMmlZR3dST1JBMkxWdWxYMHdycjNTNTcyc0IwenFCcEExQ2lqNDhRK3BabDJLeXlwakR5OTlyNXVhc1dST1owSUNNU0FuSjd0N0x4NmsyNnJjdS8ybjRzU0NOWkJ6SHppSUJyMlFmdFErRmI3S0o1OXFmck1rVitkMTFxcWREMUVpU1ZWV1owS1VMZXNpSXdGTzNsV1N6M3o0VTQ5bE02VHhWTFk0bWN6aGxVWXUrMGk0L1pmN1VkcEhTVi90cXl3YzBXUkFZWkNLSWFDTWcxVzg4czRkeWgvNzQ4L0JiVkpHeE10VVFwaXVjVUFiWHN3M2k1WjZVdnE5QWRqMC82UGRzTEQwVkwyYVRZYVpqeVpEK3Z2VFpqWGhSeWxoY0JjVjhZTjBwREpBNnBwZDVxS0NnV2UrY01pdVZZSERsaTI0Q3dKazk5THRmWGlVMHRha0ZrSEY4aHhZR0FpSmVTa2FQRXlOTERFK1ZieG9rNS81SXFZb2hHY3ZFUVVNcyt6QzBuL2tBOEdjd2N5M0g5bXVTUmxkLzZCYjNnNndpeGVqM1Y1azN5ZHRSbXpJdEN6dElpSUp2V3NqR05jSGcyS1FBN0RlZHBsYkp6QnJYcWJXWGhyK0gvMXlTSVRUV3JKZUY2Q3lLRDdBTlJIUVRXZVFVSW1WVG1kUHpZTHRFaUJnMjh6OWtTWmhRdkFnSXlxR2QxeFhxMzYzdFp4bU5uUHY5VTZ4TFlHdm5rVk01L2lGZHFkampqdm5OWjV0eSt2elpqWlJQQnNMZ0lSUDRRVVMrdHNJbHIzNVNab05nNWcyYUNnay9weWc3REozQzRRdStsNkpNbThsc1FXYWdQaFkwUUVCMlUzUklSK3VtWXVIYWt0TGpGaGdObEVaM0ZnWXNGUTREQ2xzdzZsSGY4N2l2OGpsSTRFL2hHa0Y5UTFaS1Q5QW5oNUJ1bmhhNEZOYlVablpxUXVad0lySW9hZGllVzgzcXVZaEpMWkRNNW5UT29tVHV4dVYvTi8vN0E4VSsxSHFLNGo5cUN5TmhlUTU1Q1FMejlmejFSMSs2RWVqcXkybkxoSmxHNVltMnk2NlV4UllIRWdpTndLQjRxN0djcjNORno0bkZ0K0JBdXBqcmx1bFRzZmcxbEo3WHExQ0czTnFOREZyS1dGUUZaaThvYTFXQjAxRU82WkpvcVdHQlR3czRaMU5TaHFQenlGYml3bHlCN2VpL0Zvd0lqV2hCWm9BMUZEUkVRSzRtdG1TS1hRUFYwWk0ramtZdkF6T1BQTE5lSWdVbUQ5Q0lqc01tckFEOWNjWXZIOFVQSlVUNGQ3dUd2blQyV2lwMjlVTm1ZTVlLSlEzeHRSb2NzWkMwckF2SmVtY1J5WDgxVmRHVVJTT2NNaW9WMEZEbEQwZmdFL2xjcWxrME9DcFMzSUxKQUc0b2FJaUR1anp0bFF0VFRzWHdic0o1WWhYQzNUQ0xLRnhnQjBhcnduN1Z3SjFYUU51M1l2Uyt0ZFk3WjB0UERHWjNWWmd3SEJaU0xqb0RjZnpqZXFPK3FyTTJaNVpjelJMRnpCczBRaTV6cTc1UC9WdWtNbEdSOE8vMjN5VVpPa3Nwb1FhU1NqVVI4Qks3NG4zcFdKbGM5SGN1M0FldjFkcGpFMHBDdVRDUEs1eGVCV3NzK2VLMFJ4NVNyRHUzQTcrd3luS1EyYlR2K2pOcU1EbG5JV2xZRTVGNG1wVk1Rd2ZDY3B6VzJNM01RblRNb0dNcjJDZmxyU2VMWUNORzFNa2lwaTNZaWFFRmtpRzJncVl2QUpmdFR5L3RmNnVrWU1rUFVaeUozNjlvRHZ2bEhRQTJWVjFpSG90YzNYRXdYQUpwbGRNWjllNndxOCtQSVlWTnRSb2NzWkMwckFwRS9STlE3bEJXMjB2TExWckh2bkVHdGVsdEYrSzJYMG4rVlBIQTFNQmxaSzVvOHVUN0xGS2FYTFloMEswSnVMQVEyV1NVb25mVFJReHBGd1RlWjFHY2lEK2dDNStWRGdDYnVuSnMzZU9CUVBOUGV3cGZlN2Q1M0dFYURYTTdYeEdzek9oUWhhMWtST0JFUDRkTm83dlAyUExMSVpyWjF6cUJtN3NUaVh2bkZsKzNRWDhYTzkzOTZWQ3o1ei83YXdDQlBIbnpOci81VWxxRUZrVmtWdUk2TmdIakVsTjcrYWtpRDFZSHRVaFA2akdxdGxBb0VDNHZBS2pVVkZXWldyb2duOEkyZ2FPRFJWcXRIRG9tME9leTdIV1ZxajliS2pDNWh5RnRTQklhaTNwOUY4NTV1bzg2MHdKMHpLQnJVRFFUZC9sa0ZpMHA4K3NRbjhOR25LU0lyY2YycHhtTzJCWkUrZTVBZkR3R3hCR0ZTSms4TlQ3RC9mN2VNV0t3Qkc1VlNnV0JoRVRpblpxSjBhRlZEY0ZpRFIzTTNTRkhrTjNISW9ES2puZE5VVkZpWlVZdEFhdWtSNlBONlgyR3F2Z1F3UFZjeEthR2NVbkhuREpxUzM4VnFqdm0vbmozdStIajZXVXAxYld5M2Vhd3lqVVF6a1Q1N2tCOFBBYjRFb2Z3bDJGWGpQNzBvVmM2SlM0bEFzTGdJSEZKMTJRcjNjWWQ0OXNONW9sQ3VTOFhPbWM4OVdlYStRV296UmpFYlFoWUNBUm1meEJ2MVZYTVY4V0s2WmpoM3pxQm03a1RpSHNpR3hmNzFkVmRwc2FsTkxhNk0xZHNEUjdGM2NWR1l5RWpPUWt3QkFsZnNiM05Pc0ZnODU4YWZPN0pLWEJlTXVDdTN2OHM4NUxXTndDWlZsOU5nVGJwRm1BVHp4Q0VjcDhZNnBGSHYzUjFIMW1aMGFFTFdraUlnRnhLV3Q4Q2g4S2k1Q25lbklWUk1QTHJPR1JUUHRRYVNkcWlGTk0rK0FJd1dRcGkwYWRwWW5OcUN5QVlPZ2pVUWdVUDJUNVkvSmpsVmVqaEhDaXhsZkNkOG8ySllaYmhZQmdTb3JsUlloMElyc1VLL3loRVB4bjVxN1ZsZUpCazF5aGV4bk5xTVRtbklYRW9FVmtYdHV4UE5keW1QQ2Eydy9ES2FjcGVnemhua01uTHFlVHRwbzJPZHRqMW0wTnMrRnJHOE1QWW5iRUdreHg1a1IwUmd3UDdJVWFtOFRmM2ZHNE9lSGpZK2J0Q1YvcGZIUkdTM2lRQU5ITG4zajNkcnZxUWE1aDV0Y2pQRnlLVVhIVjFmMkJwS281eGJ0UFpxTThhd0dqSVdCSUYxVWNVdW9ubHpMcXRzd0p2dDBWUVdDK3FjUWNYbVRxbDBUSCtUZWQ3M0tOZnRxVWt0MHNhZzJUaFh5REthaWZUWWcyd2JnWlV6KzdyS0ZSK3RjbjhFejVKaS9MZkdzaitMUkYvd0haM0txVFQ5dktSV2ZuMWVMSjJ4blhXV2ZhaisyOW1ValZkem54czV4YlExbWZ2eFdKc3hwd2NaeTR1QTdOcE9vZ0Z3U0UzMVZqU1J6UVIxenFCbTdrVGkvcURrV1ovMFVTOTY4WGMvK1llLzV5UGUrdUkzdnVDcHozOTI4blN2N0E5THJwLzFTYy83cUJmOS9EZCs5Mi84alI5KzFhdWUvT1MzdmZXYlgvRDhweVdmT3RJOExZalV3cEh5STNDam4zeXh2N1NraEQ4cnl3ZXJ6UkM4ZkxrQ2Z6SzVCdzFLak9sMjhjMSs4dEhkdHJBcjF0Vlk5cUZpTm1OTWZUcnVxUEY5b3pPWmFrNi8vT0V4cVRiamRQeUNsbmxBUUE2amxzOHFCUHNpQXpyV0FwOEdzN1JMMkRtRDJuVVgwcGNOZ1VmNjdHNDdxdXMxZndseXU1UlpQUjZEcVBuT0Z2bW5XYW1TcmhQd3J0d1hkZDNJVHRpM3lwQVNSM2xvVC9hcXI1eE52ZU5PNjd5Uy9KdG9BK25GTGhscG4yc3oybUp3dGN3SXlBOFJSZXl1eWlyTGZ0YzZBbXZuRE9vSUxqQmpNUkI0ZUlmWDhPZldkZWFFTVIrVU1xc2hEVWE5VzByTnc3VzdwVlR6UmlCSEFUOSszc3llaGIzSHJBS0lJendNM3lPV3Mya2JmRVdhYzIrWGZJQXM4UTFQMUdhY3RvZlExMTBFWW4rSWlHYk5xeXkvYkJXZHpoblVxcmNRdm13SVBMb2puaEw1M25zZ0VJZU1mVkpLdTBvUEtYYStLS1htY3pOM1Nxbm1qU0FOUXA4eGIzYlB3TjRoVlpldFVPVnFQVlg0bUZtbzZESzZkVEkydDJBMWRXUFhJNkUybzBjZXNwY1FnUk5SKzA2amVhNTJMT2pLUGtDZE15Z2ExQkFFQkhydlRKOGV0WGQ5NklkOGlidDNucXJocDFFcDdEeFUyUzJsbWplQ2gxSU1uak52aGsvZjNrRUtWZmc2RkRVRHVUOTFhOGRrYkhiYVBKMTM5NzdQVzV0eDZpNUNZV2NSR0lyYWR4Yk5Qam1peG9SNnEyMDBWV0dDT21kUW1ObWdBZ0lCQ0x4TzNMN3NKK0JGUnFjNC9oSmt3QUlFUGs2V0hybUptcnhjdmpqbUlKODk1emxxRlBEeHlaeDcwcnI1VkZmQzE2R01VeGJmZEYrTEp2ZVZ0WmxlVEdxVE55U3N6ZGlpTXhBOVp3anM4Tm9YY2JSS3RWTFRIMHAySTk4NWc5eG1JaGNJVkVmZ2wvbmRLNDY2RHk0K1FMeGRybmd6VmNOT0FacjRQYmRXTG5UT0tOU2E2K1NKMFp5WlBtVnpxeS83VURPUWQ2WnNhay90NW5YTktxMFZhNlVyd0x3UE10b0dyRExqMUYyRXdzNGlJRytWMmd0SThuNGRzMm9zanZEbGwza2hNWE9PVTN1eTQ4c3hkVUFXRUpnRkF0OUxkVHRrSndtM2dUeXFPSFVYbWJsYVVjZ0dYMWVNZkdTeUwwVGFlQlAwc2NYekx1WmZWSDNaeDBsYXdlNVBZdG9SSkl0aXY4OW1KcGpCMXEyQnNPbjZ6Q2VsTnFOUElQS1hEd0crWERia1UzREJ5QXlGUVBhekZjelNMbUhuREdyWFhVaGZIZ1Erak80MWR0NnQ2Zlk1NHowd2VNcTJBQUFnQUVsRVFWUXI1YTIyRFpoWU1WWXFjLzRJQmhydmUrV1l6WjkvMFN5dXZ1eWpuMEw3ekdnMkJBdVNqMEIyQncyWkRRZWFiVjJhOUhFNko1T3F6WmlSZzhzbFJtQlYxTEtJNDc0RFdXMkR1dFZUd2IxekJrM0ZheWhaZkFSK2kyNDFkcTY5NG5JWXRBREJHUHdKbWJCY0R4STZkLytRdVJmSGc2TzVNMzk2QnN1bkNxdVc1b2hTa1hxS1pXWXdBTmFqbWVVTEhqYnErZlVmWlZmc2VLL2Y3TnFNZnBFb1dUWUUxa1V0dTRqbnRwREhmOWJpeVd3a3FYTUdOZklHekVBZ1JlQ2xxbWF6Y0tkMk9OQlBIUHRQNWpBMlE0L2RYR2t1NDNCQnY4WDlvU2JrWFduZ2N1alBQdU9ZY0FwZGgzS1pNc3hnQUt4M2xlb2VyZlJaNmt0UzlONHBjeCtNL0dqV1p2U0xSTW15SWJBcDZsazhyNnN2djR5bjJ5bXBjd1k1clVRbUVLaUd3SW9WZjExVVk5YlVmRzR4NENtNUtoOUg0amRBMXpoSlBGOXYwWnJuTWhVSDlMbDB2WXJSUTZvdVcyRmMxRWpQWWdDc3R5Nk5aUytpdloybi9oWTNlZVUzWmVaMVVXVmZselRWR2NOQUFkVVNJQkQ5UTBUVmwxKzJqSExuREdyWlg0aGZDZ1JXaHJMMUY3OFAxbXI3ekcrUGpYTHVjMFBicUp5Y2Rlc0twbTdLK2J0TFlVWmcxd2ZkdFhPMmxnMm91cHlHMlhHUzBuOXBHSGxjcXJGVXppYnhWd1k4K2VEblgvNTZrV0RwL1NKVlkwYkFqdXFNUlVKUnRsUUlSUDhRVWZYbGx5M2ozVG1EV3ZZWDRwY0JnVnRqMGZiTG55YkxrUjVpSWdMQ3QwT3Q3am9BMzM2U3ZDZUFiQjVKeklWM3lVdTY0OEdQZkdzRFcyNTg2NmdCZDU1VjFaYUFxc1c0VjNZa1EyWWJycnpjVm5KWVplVUhYNjZXYmp3aE05anZtd29WOWlWZGRjWkNxU2hjSmdSa2VMSWR6K1ZWcXJ5aHl5L2pxWFpMNnB4QmJqT1JDd1RDRWJpOVI3Y1pPemQ2SWUrY0NRalF1Nm4xNldYS2ZqNUcvVDUvNlh5WG1LK2VKbS9vaWk5L25DU2ZYZHVXR3p2Slk1UGEzSGxHbWxFTStjWVY1NlpPY3VCNFdWNWhreHphelV0VVdIT1JYM0w5YndybDFtWXNsSXJDcFVMZ1JEU3NFU3YrTWJYVVhXbUFPMmZRVXRVdk9Oc0dBamVOZUNocHRpWFZPT3dGU3JxcjJUbGdicEUvbXJiYmNMd1RNbzNOMTVMa0t6dGhVcS9YWjVBZjFiWGxrakZ2MVdWMjhGVmQ5ckhIOUxNajRtNlVEcU44V2JTYmx3VGc2NlVwL1BmZW1vOUY1dGRtTEJhTDBtVkNZQ2pxMjFrOGw2VkFKalhtRGQzRXZNNFoxTVFaOEFLQlh1L0dnTjFmZER3eGFnVEpUdEJrWWNWdHdEajVuVVptZFpyNXpZUTlQMzlzSjB3VjJ6alVuWFFRZTR6RWZHbUNSclFDTjBlaFBTaEtBcDZXZ0NidHAxTCtmMDMvM09zdks5TlhtN0ZNTU1xWEJ3SFcvc2Jkc21lUTF0K1EzYlduQW5QbkRKcUsxMUN5dUFqYzZOTTl4czZQVHhvNXlpZUx0c29sVk53R2pLOHNUWjluNWJMbmtPSzF4aCtRZkZFWEhGZ1ZGbDNVTTJYTW1VT1c5b1dLbDlZd29XRWhvZERmWkFvMTFDNG5IZTNtdFphV3Z1TnJQeTk1MXZPK1p1SWtOak5yTTVwQ2tGNXFCT1JrZmN5aFgzNHZpNFBxODZ6eEpYdENsaHJQMmxib0J3S2xDRHdpT2sxcHRYN09wSlMra0lEMzRnOEtLVVJoeFczQUFxV1c2KzBxeFR0VnE4SVNuOXNCSzgrRlFRR3p3dzViMDVHY2lhT29adFl4d1JPMERpWFYveUNpQVZYc3ZrcU5yYXkrTm1NVjYwQzcwQWpJdWg5MG00VGhVSFg1WlpqVUJsU2RNNmlCTDJBRkFyMC9NZU92ejJrS0NIOEpjbEl1WkpXZXFPd2NNTXpDNDdXamNxbHpUUEdvQVVqeWpOazdjaXp0Q2ZodjhyYU9KZThrWDFJM1p5Z2xCZzJ1OW5xcC90MjYyaHJ5clV0ajJXNWVGWS9hakJYMWdIeHhFWkFONjBZOEI2c3V2NHluMlNPcGN3WjU3RVEyRUFoQndIcnlmM3dJUnlITmVkaVc5WXhNSGFOQ2dhS1FUODVNeXNubW1lTGhIUVZJa2p4bjVwNWNTV3ZxRElHbEExQXhweUFIaE0xcEFEQ3AvcGpUTUFGYU5jbFlHbHY5VzE2MUdiVnVwSlljZ1hWUitXcjFtOXpJVlZ4KzZSWVNNN2R6QnNWMERyS1dEWUhYeWFlRi9JMHc5OFVpcTNjRllIaW8xWVk4cU5sMlNyUFowaW5BbFZna2ovUTFKc2xuVEdLSnJTbUgrcGsxbXZLeDlDTm1BS1NRV1F0d1IrcS9QZ29nYllXa0w2ME5XNjVtV2xDYjBSU0M5Rklqc0NrcVgwUUlWbVZ0RGwxK0dWR3pSMVRuRFBMWWlXd2dVSTdBTDlQdHhjOGZYVTVmU3NINkozZEtpWG85MlU0STVTSGJnTEczSUVQQ3VnREZIU2E1MFJkNHlKOG5Kak8yZEUvYVVYMElMQjJBQ3FvR2dUNVdXdmFSNnYva1FOblJ5YXpkdktwSXI4MVlSUWxvRnhvQldZZENtdFJRR0k2cFVZcTRyaXhVdDVPdWN3WTVyVVFtRUFoQXdOcUI2cXNDR0VwSlZuNzJVMHBwR0FIZDFld2M5SWovM2s4SUdmc0kwZHhobXBzREE1Wm11N0UxOTVKZWs3aW9LbW9zbmJnL3Fjcm9wNmZodUNSa1haWFVQN3NCVTNzM0w3OVR1WkxhakRsSnlGaFdCT1RiNVRFN3EwTjVPd2N1djV3QzdwMHphQW8rUThWaUl2RDlkSFB4OHpUM1lLKzREZGhpb3AvMzZyWXhNTmpzZXdSNTJaVnpCckp5VkoxSnBBR3daMVpXNkdlb3N1eUR6VmJ6WTk4dnJlVVNBdUMwcXA3YWpGVVZnWDVoRVpCM3luWkUvd2JpZG1JL2xldHpSQ05NVVowenlEUU9hU0FRanNDSDBMM0Z6MjhLNTJ0T1dYRWJzT1lLNTBTQy9VV29vNWxhVFZIUFFUVXJ4ckpTeFJ3QTYxMUptVUhyVU9UVWFmVUZXTlc4TEtDbTNid3VDbWljUmJVWm5kS1F1WXdJbklnN1pUK2U2elF2SHZTQjMzaHEvWkk2WjVEZlZKUUFnU0lFZnBzZWEreDgvWklpeXVobE5ML0ZMZGlOTG4yT0JkNGFjMGpTNDhIYVREMFpTRE9xRFlIUk1FN01BYkRlY1FwSXdQZEE1UURZL2RIc2tLTm9zYklKdFJsbjV5czBkd3lCb2JoVHp1SlpWV241WlR5MWZrbWRNOGh2S2txQWdCK0JsWmZTVTQyZHJ3LzhoRzJVckJxNks0OFV0R0ZRWjJTdURBMW83czhVbTFwRFlHTnBmb01Cc0hlODhwODk3ZnFUUHVadkduK0p3bVRMeUhRbjk0VCtqM01YVGlWM1hTSVE4bkt2YlU5dFJsc01ycFlZZ1IxZStVSldTam94V3ZtaDF6OS81MW5QKyttSkxnMWJmdmwvL3N6blhUL3ZGODQwVzZSVVBZUCszVWN5SjE3aE0rRUhYOEErVFBFRnI1ajR5cEVQQkthQXdHd2Y5T2Z5SVNWK1IxUHdkbzVVekRRd3RuRWF5SCtweWhCWTR3R3duL3hacWhyL1FGZU0xSkNBZFNoeUFDem1aeWh0U0FLdXh0S0I2bStpMVdZTU1Bb2tTNEdBSEI2cWNzTWFzTno2NzMxWmRaUDczNlN5cVJkVzlCWFdtejhuK2E1L1dyRkZTZFF6aUt4NThIc3VJMzV3UUQ1K2k2c1llVUJnS2doWVUxMzMxNmFpMDFCeW1ONEY3RlI5cE1DUXM1QkphMmp5SlROMGtScmZnM0FieHZLUHJUc0F0a0pmcnVaaUhqdEs5VlpZOWlFSHdLWmVuMDJBK2hLQ29KZDdUYjVlYlVaTENpNldHQUhaLzNsZkxRVCtmQ0FycnZqOUZ5VGlpakw5cXlxTjdYTStudGhpbk9zWmRHdVRMRTd5ci9XdmZMc3FUSktuVDJKWUNSbEFvRG9DMW1MdkIvU2dxeTZuTG9lK1NaTHFJd1YxbGM0TjMyOFpyY1IwWDQ3SVFEU1Fob1QzcUJzT2dOMHc2Z1ZUZlc4aTdhSDlHY3EvaGlBSHdENDc0MGE5eTk5LzVWT2ZiZjRSenZUMXAzMVphaVFwb1dqeFBaUVJlcTdOR0tvQWRBdVB3S3FvcEJ0MS9QeGd1MzdUSlA0NlpYdWpPaVArU3BJdktWWDlPMC83QXVmUVZJNnhwa0ZETXBpZDM1UVJhajMya3VTSlNhWWNsMEJnS2dqTWZMc0Q0eWFwUGxJd0ZZaG1xdVREREh5bXVqMUl4dXZLUTJCamFYak5BVERyYTB4Y1VsbzNLS3dyWDl5eXg3bGlmSVI3NVFjL2tvc0tPVEtmVDZWbzhXNEd5OUxMMm95bGtrR3dMQWlzaXdwYlp3RFlISFlYUWk0a1ptTnh3WDYyUEJpdWlIdU9xSklERHhsbER6bGxLcHZ5bk9lYUJwbXZkeVhYdGlKamNFemFPOU9sQ2s2dmtia01DTXg4dzA5c0ExWlN6ZUp2a0Z1aTBGMjhNcEFOVmVnUUdFVkt6M1NMSzhuTnhWOUpzaUZZYUgrR29uVW9nbEFPZ0oyVzZBa28vZzk5NlhqUTc0RWxrRERZc0hJRExtb3pCc2dHeVhJZ0lFZVFhL2lhQzNmbzAyL3FSdkRkVmYrYmZZK1VmQUgxdndqcUVpSnVmMDJEcU1WS2piS21WMWJHdHFuczZqTnJRQVVXSU5BTUFXdk0rSWxSTTJHMXVCODI3b1R0V2hJV25lbk5Ca0pSUGhGVkQ3QS9TczA0Q0dNZlMvSjZBMkE2L3ZxS3YvSGpiM25aRHBjbEI3T3VwTmp5YmNCRVo3ejVrT3F0cnlPRlFlZjNXZUJRdEJnSW1lYXR6YWhGSUxYY0NNaFpiQ3ZxQ0FORWhUdVBmZXUvL1lrZitxZWkybjhwWjZWNWNlODJZTElwdi9ldHYvNFRxWXlOSW8wMHlydFdSTVRMNmhva2JxTEgvc2MvL1pXK3ZIVTNERVdITXV0VHZ2VlhmK3gzQnpMZG1kMWxEVE9SWEhBRUh1bW5sWStmSHAvTXdsdHpuSGgzRmdaMFgrZHJqVDhwK2R4WjJVc2R5ckFoTUJyRGVXWWRjMitLaUl0NS9ZK1BCUHZOVFk3QVovSDBPay94d3c1MWNscGt0WkxzVnVIM1BQbkpaMVpHNGNYRGZhRXMrTWNHNXlybHE2QlFXbE9ic2RBWkZDNFJBaklhcXY0aElockZ1djVQRWl3eEFIODlZaGNVTVhtWFg0NTVkZjhuRTg0bmJ0amlOYjNIbkpvZFc1eSs0S2h0RUxkQlBOTlN3NDIrNFA4aE5LZnZSdDVLWDl5OFB5cXdBa1ZBSUQ0Q2VxQ0JWY2puVE9JckNKQzRLdTRGK1hNUlFMK01KSzh6TUVxZU1Tc0VLZzJCamFYSlJxTVhiclphU3ZJYzRoRXJOb1NzVkc2U2JGT1oreXllQUNKa3k1UXp1MDR6V2Y3TFIzZWtHOEcvOW9US2Vzcm5WK0FwcWMzb2tZZnNwVU5BcnRuY3J1cjNINmRWOXZxQU9IK1U1L0IrRlBXcGZDK3JpMG4vZnlUWjBpRmNKWVNFNmZNSzNWb2xiNmpVTm9pYmUzMG1GQjV6RjJnUkE4dDVSRncrTVJLRmJHaFBOQlpKRXVlRm5WUW9Ua0NnRElGSFJUMU1mekxyaDh0NG81V2ZHMGFNb2tsZE1FSFdQNlhDa2lrN3VUS1FmNVU5eXVNMmdocnJXZ05ndjUxV0NXTmRyR2d5N3pCZC9iU3NKSW9TQTJDdUZmaDhIdVhBYlhNKzE0S2RGQmVlNzFsQ3hwTFd6clFvUEJlMUdUM3lrTDEwQ0p5SXVyZGYwZTlIS0N3eUdDK1pwQWRNRHMyTCs1WmY4akNHT2lEcG9GTkJjQ1dESU1iaTM5T0MyMTdmb0dNbU8yMSswdGFJMmhNWmNEMCs0ZkxGUWJZY1VRYk9RS0I5QkY3SGFxZzZaamF1Y3FoTThQV3Mya2VpK3hxNk1GYlorOFAwcnpvb3gyc3NTV3NOZ1AxQnFvWjJuaERhWHNNeTJZS1cwblVvcVduOFlaQnNPT3prMjFPR3RyUHY1RUtxSGZhYW03NWtEb2xZYlZOck05cGljTFc4Q0F4RjNSdFZBNERHZ2hMYWVZS3ozK0pCMlc2djdDdXNJc3BSdDViUVh2U3FzbHdqd01nSzc0NEdCakdyVmZNanJVbldKQnF2NXBmM1J2SkMvQjVMZ29KNDBTQkdFZ2pFUU9DMXN0TEozNW10TEVwWEN3Z3I3S2RYREI4WFI4WWpmZVB2ZW53eUU4ZFdVaHNLbTB4aG1XaU1tY0YxQnNEVUFyQUwwMG1oKzhKWWh6SXlTN05wMGJwVGI5d3E1RXRqSmxhTzk0TDZ4UWJ3cFVrTEdvb1dLN2ZydFJtOXZxQmcyUkRnVVZOUkFPVEVnOVpiMlMrdjhJNFh5MW5uRXZueGJpZnZJU3ZSazNpYmdySmdrNGxWU2FEMmwzSEs3TlUzaURkQnl0QTlxZXk1UW9sb1lLNVZxTWp6NkZZL0V3VDRBUUx0SS9CbXVnSDQrYVBiMStmVFlKaGgzL1kraGlYTnY5RTNrSHBpTkJNVWdvZkF4dEpXMVFPdFlpMXZ5UG54eVRiVDIxbld1MHZYb2FROG92ay9zQVhJSzc1UXhaV2Z6N3M5WUtSVkQycytoVll0MzgwTEw4NnB6VmdzRnFYTGcwQ3REeEhKaGZzc2JodFpRSW5sV3FQZW1HNkdiYXMwdmVCMVZxelZsOWNwOFphTFZPUWRrelRybHNtUU56RG9oTWsvSUhIclVwbnNIb2tHWnBlSzVIa29DVnlMUm0xQ1hBR0JLQWg4djZ4eDhqZi9uWVlvT2tLRVlCdXdFSlE0amIxajIxa29XMHc2TVF6RnFnd3RwdkRKYmpJQVJsTVQyZUhRVzB6dkE3ME9KVnRzbVNKa3VCdjJKOG4xTEJhNSsySXM3NDFxdjl1bUxCN3M4V1BEekF4SjEyWU1FUTZhWlVCQVZxSDNWWE5WOUZ0WWhkM05zUEZnNWs2dnozN0ZrUzBXMUp4R2pqQ0p5NkVrOWZlcFU0SWtLUm9mYm1EUW5ubWpjK1BZY2MxTiswQ2V5allPckZuZ0IxL3FoZ01JdEkvQWg4Z0tKMysvc24xOVhnM1V4K0dXYkh1cFVNQVFrSnN4cEgvY1BXc0lmVnI0MEJEWWZySENzVFN5emdEWXJYN3E0R2xXeFNFcldMdEtTMmxqL0N5UnZONWtWT2tMVUZtQ1ZiMVFPRnRrWDM4b2FhcDB2akNGUEpTeUhwaVpJZW5hakNIQ1FiTU1DTEI2em82TlNxNitPcTJ2dWJsNzNrai9KYzJMZXphdkh6Q2FNNjN1VU1yeXYzL1Nsd1NGclg0RGczakhYczFBOWlRYWNraHN6RW95UTN5c2JVMnR5YlU2MmlPa2dFQTBCRHJ6aGNFZURYandHMkEzbW4rTEtlajJYdHBNOE5PRHRSazRHVFlFMW1RQTdEeDFNVC9JeHQrcjMxNVBpNDNHTlErRHFGT1pHVXlpWXZLdGRWcVVuejJMZmpJcEN6N2I0M0xreTFGV2VObDFiY1l5d1NoZkZnVGtqVktwalZDVEVmczVrQWFzUTBQejRra3l5cFhMY1NWenVPc3d2V2NjcENKTGgzTWJQcEplRTRONEc2RDlTQWU0ZUJkZk5FN21Pd1pTUGZPUUg5bVJNYTl0S0FBQzlSRjRxYXh0NHZmNkpmWGxST0JjTlV5NWlDQnZvVVhjR2h0bzNhL1V1a2JDSldnSUxMV3l6Z0FZOVVUMThnMWxPSitEL0NzRndMYkt6eWMyR2VXRFNUNmY1N0FIUThqbWxDc0RKcVA2c1dzcEhhWUNKbFp1d0VWdHhnRFpJRmtLQlBnOUVMcmFNUVhrV0xBNE95Z25yT2lWYWJIN1pYWE92R3NnTzB5cGo0dzhNNm5EdVFNejIwcHptZnh3OUpoS0RUcG5mQk1sVFc2S0ptNzlQVmFRRytMcjlUZzlPOFFrcFdKREFnaTBnTURLVU5RMStYTjkwSUtHQ2lMVGlpK01HVlhnVzA1Uys2K2JRY0FhTWdUV1pBQnNQYTJhamphWHgwN0pUbHB1TmZhWnVpQUd3SFl6bVhTNVo4NU1VR2IrVEc5ZmticXc4NWRZZ21pcnljcU5lbTFHU3owdWxoZ0JPY0JrRDhpV3dLRkNvb004SVorRHZLWjd3Q20xbjFsQXhlNHpjWnptaFlrY2FpU3NlVXVidHBGQm0xYVlSZk1zVDhnQnNBTmJFYitpTWJMOWZCRnlnRUJNQk94aGxCazh4QzFuRHRNYmxaMHFQNmdzUWN0eHNmTDFHcS9rK3Q5TTMrbUFJYkN4TkxIT0FCaTlEdTdjWnBWV1JnbnhCZlYyd0FnY2ZWeUoxVTZTM0MxSGpUOXdxaDdYWC9CN3RtRDZjb0M1Tk1hbThGelZadlRJUS9iU0lTQXJjTWhZcjRMbU1xM3d6bHVIM1RicU1HY2FpWnZyMDB1dVdDNExnTVJ4aHlneVp3cDRDbHI5eTFSRUhZUDRjTG54QmdJRllQZDdRMWJnY29DV0hMd25ZeWN1Z1VCY0JHN3RwZldhbjJZeWpXWDVRemNxTThiWnM3S0ljV0Y4bXBiL2Y5T2ZQbDdwYzcxRkwwSlMzL2FaTmY2dFF5azhjYTdkcFRaUzBJeTgwc1YwdzRHbm1DOHI4VDBUREJiekhtRjN5ZC81YjcvNkYzLzZsbGNPVXV2a2FXVFFPNUkvOFlNN1JIN3YvNXM0Q0h4WnRSbDlBcEcvZkFqSU9iZnRDbzZyUHNlR2kybElkWm1kclVBckpUNWgrYWNtWXo5bDJEWXpqZlJWV3U1djlSc1p4RjhDTmV5aEFDejVTYTcyeUxDRGtyVGV6Tm55RUJIT1FLQXBBcmMzcWVhejh3TlhWV3lxb1JxL1lZMnJZMUpOMkZKUVd5OVF2R0hxTHBjT2dZM2xYOXBvQUd6TDVaWmV0MXM0V2pwZytyMXJhWGtRdCtzU2J1V3A5cHE3Y3YwdkoxVDQ3MVJNeGZJM0tOZHgvczFuYzA3cmVGYlF1OGExR1IxR0lHdDVFZUFCa2JrS3ZSeUpTOEhCZWh0T1VoVXZNYXB0QjhVZXUwOG1abjRxelR2Y2ZFd0UzbGIvTXFXb1pSQzNkNlR0VVRmMEpzdDNqd3YyVTNWbm1nc3BJQkFiZ1p1RHRKN3gwNzJ6Mk9Jcnk2T09CemZIMWJPcUxIQUpHRDZNZzBYSDFMZHdLeHNDYXpJQXRwNTZaYmZsNmk4ZGs5TkZvNlc4NzM5OXBuZ3lDVDd6Y1pESnkxMnVETFNpNUlrem8veUdVZUp1eHdXeE5WYW5aRTBNUVo1a2JVYVBQR1F2S1FKRFVldEc0ZDZyQlZmR1hsNEdOOTNWWE95dWtaOG0rWXlmRlVtcGR0MllCN1RZaGx3U1AzeXRmak9ETHUxSVVnNElDbjFzTHh2TEVMb1lwNlVibElFekVJaU9nUGtBU1I0N2l5Ni9za0ExenN5cS8zWmw3aVZsc0RiUi9kaHBnMUF5QkpZMlpIVUd3TlFya0o3WTVqeHRJOW5KYXUwdEJBYXM5Sk90SFBQaWhKV1dEdnVTaDR3MmVZYkozZXZkMk9HWjRyaTJTOHlyVmFLeHp1NkczK1JUK3hWWmZKNG5oc1dJQ3lCZ0lpQ3FxWHZzeUNUVDZXT3FjdTY3UXdWVWpPeENjMUdLei9qZG9RdCtWb3M1ZmZIVmdQUnRtMnhHK3BnSWFobkV4SnZ2OFpnQm1LZnB1RXoxK1F3MlRFTVNDTlJENEpGK1dzdjQ2WWxSUFNGUnVkVFlNRE5vTjZya1JSYjJadU52VEw1b3lwNFdENEhSR0U2ZEZXQThPaExIcWRzbFBueVZIdDVta2plMXZpMG9tTlF4S3g2NXBhdmNXMzFHbEI0NWNQK1lTb29tZUpRam1waWx6cFFHYjZJMm8xY2lDcFlSZ2NvZkl1SkRXT0p3cm5obkVQYlRjbllhNVJIbDlmYk16T1lSbVRoOEkyQlU3bXYxbXhuRTQwVlQ4ME5LblhjQS9Ed2w4UUZnZW9jMEVLaUR3TU03UmoxOGZGSkhSR3llVmNPaWk5akNGMWZlYXczWWtvK2ZzcDgwUUxUdjBqdVVsdFVaQUx0RjFkUFhjNmZnanFuWWR1bm1lUU5XdU9zcmxGczdla3ZUZ3RkSUYvanY1K1JwRDFXcDJjTGJkRmVLeGt4TWJDTFhWVzFHbHpEa0xTMENNdjd4VjlBY01Lck9iK1dLWk1aUTFXVFh5TzhlVzg5aU1hcSswbDByVzEyb3dXN1hlQnFuYW1ZUWJ5azJsTEtlT2JMc0M3QldVd2RkN2htU2tBUUNkUkY0ZEVmZFJFbnluRWxkTVZINXpnMlRSbEVsTDdhdzF4bTR1Y0tFTnIwdkdnS2pHT21aTlF4UWpmWjdQTXpHUE1pdWg0UVBnT1UzMFNmaVc3L05pc3UrOTBidWVTU3B0U25XSEFkcGtHZmxpZmt2K1ZwK2s3VTJveWtFNmFWSFFFWVRHK0U0OUttbW5ubDRkRVB0ZUZtZEQxZTl5Mkk4SVhtZUFJemFDZWQ0R3BmVXpDQitINjBaQmwyUk9YWmNabEQwMUNDWnlXY1NJQTBFR2lId1RsMEpXZnpWU0ZRODVrTnRWR3RkancvdWY4SW9uc1ZDVWdzaUsxcjRxQVp1NnRIMEg2YTY5L00yRDJWUm5RR3czaDY1ZEpDWEszT0l3TGtPaFpPc0RCakpGNzQ4ZDN6SGkxLzh4aGMrOVdtQzMvRUFzZlRwOVNJUFJsWkJlbkVwcExBZmY0Vzl0WG45aWM5NzRjKy8vRGRlOVpZbnYrMDd2dm4xVC9uOHArMWNPOURLaWEvTm1KT0VqR1ZHWUYzVTBmQlFRczBZbWd1bkxBQlhxZGE3bGw5eTlpMkxYTFhyMjFhMnVsQTlEYzlOMU5DZ0UyYVEwc1VTNThwNnovczlQZjFOdkEyVEVXa2dFQW1CMTZvNnlCS1pwY1dSVk5RUXM2bXRLbnN3MXBBdVdQZ3lzd3FEOFNGcVdoQVpvdGFpbWVGOE1vMFI1WWVhcUdOYlp3RHNZYW9LdmhsSXZidWp0OS84UnlTajRPeDl4cVR3NmlxNWF3Rk9GK1NqTndva1FweUJ3SXdRa0hVNFhQa2gzUzkyR0dVSTRFMmVQQnpMTDA5WXlZVkJMRmNDQ1BJTksxdGRYS1hDZk51QU5UU0lzVnRUb2twY1pxQk8yZFBycVpEdnJwR0pKQkNJaE1DYnFjYno4K2RHRXRwY2pHR1Y1KzJVeGpvMm1ZNThxTkJJYkFzaXE5c3p3emNxYUFqc05HdjFVUDZmdFFiQXpxa3UySk1acGdyVmpucjZ6V0lBak1UNHp0NDl3cVFtMVJDN3V2cUNwRStTdlU4cjAyYWtnY0MwRWFqNklTSTl0My9rTTFWMWoxekxMOGZaNFdDOVpkK0JXK0E2M1VQdVZyK3BRWVBNZTlKN3BNN2NuZFcyVE4zMy91Ykhac0FWRUFoSDRIdFZEV1NKanc3bmE1bFMzMmorRFdFYW1pQmFqckoxUDlWMHRDQ3ltZ0dTK2tiZitGTWZHOVVSVVpObkpkV2NYZFpFZzBOMUJzRG9BNGhGYStqWHlXSFBhR25JQUZqaTZNR2JNSXhKaDNjek1SVXBsa2d5cFNJTkJLYUhnSXlXd2lPSnQxT2Q5OXhYekhLOTlIRTM3OGRPdG91cmRxSHc3Zm1pN2pMM1BkVFFJQjcvV1pNZXpFQjVlR2NnNVVjaU9WRzJVY3U3aXh3Z1VCRUJhKy9PcWU4YzVUZFd0aFR5M3RqMmt6VXBPUkhTbTBqSThiWWdNcWNqSk9QbVFDSW5mdStkaGJCRW9xRUdNak1FTnBUMjFCb0EwM01jSTYrUjUrU3Z1OThjTkFEbTNadGJhdFdQRG04VXFTeU5QSzdxZFJzRlFLQVNBbktGMVhZd3p5YmRWKzV3aU12UlhlV0xuRmdlbkZueFRrK3ZvOHdSeTR3K2FkeDJFalEwaUQ5VzdoaUM5WUNjZi9pYk9vK2VUd0VZMHBBRUFoVVJzTDVlRS9SSmxJb0s2cEtyWnhtN1kzYnJDaW5tRzRoYmZWUk1WSzIwQlpIVkRDRHFtNnFoWWs1Tzg3dFN0R09FM1Z1a05zd2J1cERkcnZPaCtKL1lUMEZZczA0MDdnY0Z6WXdTbGZ1ODVkS3U4czZKeVI5RnFsZm8vWXZWbERna2dNRDBFVGdSbFhnL1ZMSHVCdnRaOUFqWUtDZVd0K0s3VnU0VjNVWFdTaXhOb25iNXl2Q2xGRTBONHZHZjZZcTZZek92Q21pRGVqMnRjMkptSXcwRUdpUHdVcm9kK1BsTmpjVkZGTEJxV0hZUlVhNFdsWTVvSE9tY3hxa1dSTmExNmZhZUFlQTB2NnorbWxUdnFXbjVVR2I2UXhlVE9KUFdUZkoycHNTNFBDUnZuVFFyZlNvdVBPOGFBbk5KTGVOTGMyVXFZMER5ejFRV0VrQ2dPd2dNUlFVZGhScDBRdlg1MnMraDRoTUh6UlhqWDdOWTFZM3FHWEhTNDh6T1ZqK0dRV2VHUWRRenpKcHBrQmdCV014bmhha0I2ZVZFWU9YcjZmN2k1NWQwQ29Senc3UlJLNWJ4eG9FZHp2dThwc0lXUk5hMHBOZTdOUmJ1eVovN01iMHNOc2sxQkViTlhLMEJNRDFwY2VEWHZFZk83cnBvd2diQWtnTDV4c3ZvUlZIa09wbFJLTXBsSXZLQXdCUVEyT0VWTkh6ZDY0RHFjOEVMd21xTnVtT1oyQ0hqdDczcWs4UzdkajVkS1duSmlMTE04NERZYXhxMHp2aE5lYXB4Y1VTUFJFZXRWM2FyL0Q5LzQrdGZXUDk0MFg4ZWtRS2NseE9CbFRIVlpuYStQdWdXQ1B6V1RZK0NlNk9Kelp0Uy9Ha1RHUm5lRmtSbU5GUzRYQmtTZ093OHhiL1hNUVNXV2xJVXV2Z2R1MVJ1VFB4RU8wUjA0YURSZzFkRTVUNnZPWGhWbHFxUW42V3k4b2xWRXJ5UkwwTU9FSmcxQWhVL1JLU0hvOTdudC93aHF2T081WmY5SkxPYmhGNHd0dXVXcUtRNVcvM0dCbzB6dTFDb0c5WmVNbUhaOWtIa29EMHJTajFOVlZvMTRjREwwb3VMeFVaZ1ZrTWtZYWh1NnVyczZGbUZ5U2lrb3FVTEc0VlVsUXBiRUZsSmY0WjRSZ09jMUREcEpvMjZrTFVHd1BReVdTMHc0eWdiN2xPMVpaUXI2L1VDQjhEY2ZlNVVubDRzY3ViUVFGbHE1ZUpkeXNFWkNIUUhBVG0rVkJCTjJhWmVxZHZxMUM0d3IwNklLTC84a3QrVzlsU2pEbVk4dlIwbHpkbnFOeldvMTdjL3hkMDdKdVBmWTdwa3AvV2czSlpab0FiUFNFVFZNeGFLbW5BdVhYcG1pNFRDa0RacWN6czloYmVuR3F5YktzdzJIMVVMSW4ycXd2SmZhcUNZdkNHTXB6blZhMUt0cXRFZXlveDZBMkFxcGluYUpVTDFqSjM5NW41cVVObXB5UFdIaUxtd05xcjFNQVh0ZVpFV2xBR0JOaEZZRmJWNEkxVEZKbFg2b3I3SkpSRnQ1OFR5MitHdWxhdHVJK2VOeWtpVk5PZDkxdFFnM3B1emJzMGh5eEJIM25obHQyNkJMRjlPaUxYdUdRR1lnbmdKRXpkMVhaN3VhM0poV091aDZyYTJBUnVuOTQxMVU0VVo1Nk5xUWFSUFZXRCtURjV5elE2Qk5Sb0E2NjJuLzVQL1cyME1DOVZKZGZXYlZYU21KTGtUaFEzaW1IaDJpNkJYSTNIT3gwY1JKOHFBUVBzSXJJdGF2QmFvaUViME05TjJHZTQ5LzUzQkI0bDJMZkpqSXZhOTBheWs1Y2ZUekMzSFBPOVFDbDFLaEsyYWwzR1B0bm1DamdIWnMwczUrYk1lNnJLZUZVTmlyWHN1OGlGdkJYSVdDb0ViQTZQYTNEdnJuRzlxS0lHWnVkMkdkV3BLeVhXajExUFlnc2g2aGhoY005bm1MVE1FTnBSVnJkNEFXRzlIVmRTQzU0YnFXTHNDSHhXZEtVbnVoQ3Q0SXloVmg2QXdTcmxCb2tBQUFDQUFTVVJCVk92MVNMTHYrVUx5Y0FZQ00wQmdVOVRQVU1YcXJzck1JOXI4NmdhOXNQUFoxUlZUWjkrMWUzU0QrSnBkSlcwN0o2Mm5QNHRkMXlBK0E3cHJDaVp6aXQ3RmVwSWlzb3hXbHFyaWlvbUNKUldtaVVndklBS1A5STNLOHRoWjl6elV3NzZaT3lhV3FlcXVDdDhWdWt4MUN5TExWSmFYZjcveFJ5ZGZWRTRmZzhJZUFtczJBS1lqY2Qra0JiZjRoTHkwbXNqVUY5MkRKU3IzdVNob1V2K3ROWUdSQjZ1ZmlrYnZObzhOY21hTmdGeFBHZnpnUDFUM3liYmZjalhvbTR4eVJPdE1nSldwRjNUZXNmTFZoU2JZVlhrNjBkZ2dmaHViY2FMcU16dU1WMnBYRlF6bXMwS3pxdUtLQ1ZkblVTbEZZcEVSc0Q3WC9NU29nNjdxU20vZk1kRk1IZExkRXU4MmFFRmtCSGZmVEk3eTg4ZEhFQmdnd2hvQ1MyR3BPUUNtZStGRno0MUw3aHcvdGgzV2hRWmc5bkpoVzlCUVNHYy9wM1orOW1venBTc1pLTXV5NFJvSVRBRUIyWnN4dzRoQ3BUdFU2WXRxdlpyZ2QzU1F4dG1YSUJXeEZRWVpSdWhaVHpOT0lvTEdCdkhIeW9Ta3NUTjFEaE9IOFlyc1NzRmd0aEQ2ZFFKZS9Ha2Y5UXN2Zjl2YmZ1UEo0bmpienltTzVNSFB2MXptdnUxdEwzLzVpNy9oK2JyRS8vVnZwUm1KeFVUZ1QzUkZadHVMVDdybzVMbFJVVWN0R0tpbWxPSjk0S3NGa1ZFY2Y2MEJaZktNS0NMTGhKaERZTlRHMVhvRnN0Y2JLdXVMeHA3MmlHclhZVnBvQU9ZYVBVdkZxVzUrVVVQTmFjZGtpTU1PWkFHQjJTSWd4M0czQTQyZ081ZFY2VE0vaTVyZ2Q4emdEN0l2UWVwYjBTTlFoeldqUEVWemc5aGp4ZW9hS1hzY3hpdjkrbGxrQm1DcmRLY245Ny9pM3lwYW1kQ2pZN250eW03L3pnNHhGclEzR1htNFhDZ0VIcVVhd00rZk1lbWtiNGZheHJKblhpMzcxWlJTRW0yeXFBV1J0VnpMTWIxT1k1a2t6OGtWdDVGaERJRU5wZmI3azFwNjlKU0VjM0NMWktwR3pkVnZWcTJzaVlNamZaZWs1YzlLaE5rRTU4bDZQVlZ2SjY1UzVBR0JXU0p3SW1yOWZxQUpWK29lS1dxQzFSRDFlL05pbVFEN3BwSUdzR3hmd0tNYVVaZks1Z1pkWm5haFdDVVhIY1lyZDlhSktER3BWTzdmR3lsS1N1aSsrQzVsNmZPTnpWU2VEWTBtUUdxeEVaakI4N2c2b0FOVjZiMzNhbldoQnNlaGttLzFpQXlLeXNrV1JGYTJ3YzB3L1loYkQ0RlJyN1htQUpqdUVWdWZjTXY0cVJ1OFVhWWswdVU2VlpldEVvR1hSTmlTSVNYcVVRd0VDaEFZaXRvNUtxQXdpOFpVbDRzK3d0bzdKeXJIZ003QS92Q2lNWjd0bXdhOUltbXVDRzFNaGJVTk9zNThHNXhkeThOaHZJSmlTRVNKT1o2MUozT3ZYNkxvZEVLUGdJMTBwa3JkSGtqV3NyWkVNU0N4U0FqOHNxcE9MUEdNcm5wbUdHbDJPMktacTZhVW1KNUlNbHNRR2NreTlqblpIUVBQSnliUjVQb0YwUkRZN2xCcXJqa0FwbGZYSjhuSXIwMnQxSGYxbS8xczRTVjl3dStvaE9lU0NNOUtDRkVNQkthT2dHZ0dRajlFWkRSb1JlSEpJZFg0N2J3N3IwNGVUS3pjZmdHeElGd25Ba2VySDhFZzFoMjhNQTBha3JwdE16ZVRUa010Um1vRVlEUTB2NThoRnBmVTYvUjg5Q2t0M25DeEltL0JFZmhlcW5MOC9MbGRkVlozSWRyWkJreE5LVEVRUm5GQWFFRmtITU80bEVmTUNPeXhVVHpCUGtrMEJIWS9yVzQxQjhEMG1pcFBXeWIxcTNkbVhmMW1uNGtWOHRYYTRkS0gxM3JxYjFJV3FWWFFEbElnRUFVQjJhbzZRaHVuZEdQdytZNlRRR1p1VW8zZmRSRDl4TWpLMUNQVnpyaUYwUTVKbWlQbWkySFFuLzI2WmRDQTFPMWEyZmFGSWpLbklOTW00WXR0MHZSS1BRdU1pTTBrbEVIcnFabUY5SElnWU8wTDlVV2Q5VmwxSWRnTnN0MkNsWmQwNDdGenBFZGxDeUlqT242amIzaDg3eXlpWkk4b0dnS1RhdXNPZ0tsOXRhemVaMDdsS2prWCtuREpTU2pPZUlqa0Y3MElJRVNzRTJXa1dsVnNGMHFCUUFVRTVIcjU5d1Z5cUpzcSt4RnFtNThxdkQyMFpOUFFsUTZoUnBTVk9ROUkzSGFtZ0YyMllCQnBLelIrUjFFWkswQmxqT1Y1TTF0WjZta3Y1Qjl4a0hjUk9RdU93UGVwdXNRU0g5dGRaMVVYZ3BtNUc5OU1HajhXYUZ4RWtkK0N5Q2gya1pBYkErR3MvSmxDQkVaRFlGSmgzUUV3TmJkWVBCQjZUcjQ1K3MwRVFKUHpJY25mS0pOeVNaUnJaWlFvQndKVFJrREdCUnVCV2xXbEw1d2swSU5hbzNLNTBnQjJpM2dYM3RMdDQycjE0eHVrSjFvS2pEZG1QbzJWYTFmQzBnTzN6K2ZreGwxM3VYeFlvSS9tUm1lQmM5VXJ3N3lDZkdXSEhWVjNLck16VG9Ca09hdW1yRGdPcDFaUjNZc1dSTlkxeGMxM2M1TTdteDVGZTQ2NjJTdm5ta05ndFFmQTFFdFJTYkpWWU1FaCtiVmRRRlMvU0FmWFoyVkNsQ1ZyWlpRb0J3SlRSbUJkM0NhaE5iTlBONVUvWEdMMnF5N1NkWUF6MGdBbTF6TTExOU1SMFVWZVhIeUQxRVJMa2ZGNmE3TEVHTkFTTjdyUERkVUtiT1M5RURsamhrR3N0UzhlRmNqdUlBSUQvcitueHhzNmFKOHk2WmlzWk9lUnlvMldXRGZFSnh0UnhMWWdNb3BkV29qMTlmVlRuZDlTeWh3Q3F6c0Exak5RTGJKNGsvN1AzVmFjVVErWjBpVmd2U0ZaRXZxWWE4VmdDQVVDRGdUa2JlSW9jR1VaY1lkbm9rMXdxWTVueVBKTGRaLzZwa0ZWUk9SbzlWc3dTRTIwRkJtdmJVcmVyWUhxOHh2OVFGOWJLZVduaitDWWMxc3N1RmdDQk5TRGhQMzdMK20wdjBOZVFlVlIxRG1wNmNQS0R0dC90azhLdG1wS3NkaGFFR25KajNGeGEwd3VKOVBZaFZrUGdkVWVBT3NOdE1WSEJSQW9xb3NDb3ZwRkQ1SDg4aVZtUXlJdE1yZStKZUFFQXJVUmtBTzVSZEdVS1ZvRko4V054U3BWK1BKN282ZEhramRNVFVaYUtYVzArcW9zbmtGQnhxc1EwMXdHSWVZbHZWdElFaWJlRFd5NVl1ODBySUVIa2d1RmdLN0Mxd2ZkZG15Z3FuQWIyNER4bWRpdFBWSnhOd1lVTFlpTVlaWXRZMlZNUHNmYi85L1dZRjdkM2lGdHRRZkFqT1VYamhaWkthdTBEa1Z4aFNmV3laSHRVaDVWcTg1S1NVRUFCS2FLZ094L0c5Tm9oZHBQcU5JWHZ3WjFUbVRHNkpCUHJoNEFXUE9RWEpFMHg1QlVDd1lkazdvaTQxWDN5OXhEVEF5TGJYbTgwTzJSaDZESGwxWjR3emNmRS9MbkhZRlZxbS9YRngxM2hReGw1NENlVlZWbmpwbllzeUg3RVVmUnpSY3MrWmlKaWl3eVdIYzQ0Y3BRZU14K3lpZlR3cVg2S0g4cFZWWi9BTXdZL1hlMHlFcXZhdGlMb2pSRlhUMHhJTlQyUzNrVjZhaVVGQVJBWUtvSXlBV1Z2cWdoYThxUUtuM3hhMUNIUkxhZEZaQy8xZ01BK1RLWmMwelNISzMra01yaUdhUkVidnNNWXZrcUtEUzM5UmRSMlptSFM3VkgzaGlMajZxRkRrVjZsQ0I3L2hCUUFWanlobTRicjlkaW1zTyswV3p1ODlwL3llNEJjUml2dHRUWDBJOHZzcjR4WHM3Ym02blBVK2wrVVh0YkZEdDVUUlVGeGhwODR3M3dISSthSktpdktTZlR5TkMxY1dUa3VwTTdCUERFWFk1Y0lEQXJCTTVGM1N6dlJFajdXSXRHeDFxQnhhcEYyUzBnU290T1NLRDNQaDBTaFdPUldKL0traVNXUVFNU1dXVDhNUkVseVIzbEk4LzBSbENxUGZJdDB1L3hDUk52b1ZLQ3hJSWhRRTlFOXU5L1ZhZGRNMFkra3Uzb2x2TGRhTGIxSnpRY25hM0tLbHNRV2RtR2NnYmpSVWh2NDFFdUpaaGl3SEFXeDI0d1M0WlFQaktFakx1Wkl2TnlOZFhUeG1ncDA2UGFVMitIVmh0RGxpUVRuWWNVRU9nQ0FrTlJPVWRocHVocHRPTFY0cXJDWDVUTGxRWXdEbStmZDBEaXRuTFMyakNJdEJXK2FUOVVWTWJlR0dPV3VaMnpNYzFRN1pGM3VwY0hZRjRRZkdLUlArOElxQTI5MmQvZjRVM0FlajBqVWpRcWZTejQrV1A5U0k4c3g0aEZXaEFaeTFzdDU4YUFPWjRlM3FaQmt6ZE42VC9SMitFdFV6RW1jODNPWjU3cG1NaWl6Q2JuNUorUStLSlJPTW1sRjYzbHBDQURDTXdXZ1IxZWowUFhIdWc5VXd0WnFvd085L3AwSTIxN2dOQ3I5RTl6RkMwWUZHYjhKbG1kSkFmS0tvN2xtcnJLSk02Sll6dFRvQzY1TSswMFZrb0ZFaDFFWUk5cUJqdC9VUWZ0STVOV0RUc0RlbGJFRm5qdUozeGx2OUlSTUs1UktyZ0ZrYVU2cXhJOHdveFV4MEZWN3VyMEE2V3NkaEM5bzBVVUdUd2tzdTNxVmdad0hKTDR1NlhFdWtrdkpRVUJFSmdxQXJKdWhvNzNpMFZPc3VJWHpaV3B1WXFBNVplNmQ3THZjVnpmUHZuZ3BnV0R3b3ludTUrZGxWVjhTd3ovVzR5cXdkancrTm5qbXN0YkV4ODM4dWNWQWJVNmtGZXFqKyt1RjhmY3Z2UVl4VGFUZy9CY1k1VE5meU1GYTI1QlpMRHVVRUxyZzl6bFl6bWhZcjEwZWdCTXhMdGV1b0lDM1I2ek54d0s2QVpVVjNZTGlPb1g5VW44UnFrTU5jWWNvVktWS2dNQkVLaUFBSi8yTWwva0syWTlGdFRpcDJpMFhOM2xBYVBjK3Vrejh1aFdFWkZqQnI4Rmc0S01ONmMrejhqdTRpbkVUY0x1Z09pelorN29kallUMTR1UHdHdXBhdkR6TXpycjcxQ2JHZEN6cXVqR0NSTiswUlBySUtXYWl2d084aFpFT3JRMHl2cVRIWTFwOHZpa2thd2c1b0docitZUW1ESHJVTGhyb2RMRS90YjRoKzY0cjVVS1Z4WUhQSTlLaFlFQUNFUkVZRlhjSmh1QkVzZnFwaW9jcXBGQ0dXM0F5SnFLZDd6VG9JckMwWDlwd2FBZzQzWFlhQ3lHNDV4M3ZFZ3E2RVkrRXQ1T2JQZ0trYi9BQ0x4T1ZRNldlRTVYSFIxb0srTS95Wmh3UHV1b2UxdWp4akMwSUxLeFRiYUFSeldpYkJQYWlWM1l4cFZxUzRYaWV1dnNqSmNnaTZxQkhpZ2J0ZUdKcmlpVFV2SEs2eWw4NjZuVUdCQUFBUU9CZFhFbmxuY2lKRXRmVUl1ZlhVTklObmxNWkFFcm1rNkkxanVuZVVVVWp2YWlUMlhGdTFBY0UxbUFRVUcwY3VCUVNOVmg0U1c3UHNwaVFkZHF6TXcvZU1BRHNGT2l4M21aRUxDZXhKOHg2YWJyb3JyTG40Q2VWVFVmK0N3UnZ6blZiSkgvVGdvVjNJTElVTldCZE5PUHV3ZkdmOGlTdFZvYjFSNFhkN0JWaE9SdjhBSmhjcEtweFNjQml3VjV6MWdjVTVqamRScUxUQ0RnUVdDVFY4elFXMFF2aHkvK0dPOVExSGIycyszUmFtUWZFcTAzTmpvbWl2enQwNFpCUTFKWFpMeTYvYzE5SnhpVzNtRTgzYlgzOXhwNVZIZGdRSVBrOGlEdzZBNVZPM1orWXRKRngvV1FSZ3Z2aWx5bGRWLzFVd3JmUVE2Q3B3V1JRWHFEaVg3WitNdW5NL05NUTBGZmxkWTJSNWUyM1BwMWJiYTN6V1pTU0ZjYkgwMWc0cy9KaW9DK2dLSXRXamRUN2pnb2dFQnNCR1FFRTNvZkdoOWVURVlGcGd6bzV0Z3RJRXFMRk8yV2ozWkkwdkxiZ0xWcVVKSHhKMlJUa3Fpd2tHT3BMbkxPcVBiSTMyRHdBR3d0eDRpTXBVREFXbzM5MktpRFBxc2hEVlpOdDJQYnQ1bDJYblNYcXRib2pHbFdDeUpOOFkzVGI5WnR5TFRldldDUThPT3gzaS9KUkswaHNISEt5MDdiQlNDc0VwbS93U3ZnTGkwYWt2ajhVeUhIZTBtMGQzTkZ5QUFDczBSQXJtVUs3Ump3T2JMMEtCdzBJNktBWHF4dWNQZDlPQXhJM0ZhT29sV0RMbkxxZE1ZbDJXUzh3TUN4M05Za21aUnFqL3k5UnI2MTRDakRoc3RsUWVDUnZxNVR5V05uM1hOYmRTR1luYnVSemVNOUtka0tLUkEyR3Fwb1FXUkRpMnoyNzFlZXNzUjBkaCtodlV0M2UvUkZ5TkN1dDJsNlh4dSthK1puMHNkRTVtL3dNaHlWTGdja1B2OVV5TWtaRSsxMnJnZ1pRR0NXQ0ZUN0VGRUx5eS8xbW84ekR3NDZSRHZOVWJSZ2tKNW9HZVhVNll3OXVxWFo5NE1wbHh0elFCZTU4ekZ4Yk9lS0tJTUxvRFRPUzRmQWpRRlZFWGErZDlRNS8xVVhncGwzRWRtNnR6T1orMExtZ0tYRW9lNnJtcXBhRUZuVEVpZmJoNUNmL0R5bC9YYzNwVTYrQ0tMK0VKaHVqNHVyd1ZBcUsrcVVPb0VKekNUcElZTjRmU0xlQ0JRT01pQXdIUVRPUmRXVVRWKzV4aXVxeVBHV1gxS256TDhPVFVkRWF6a0xXekJJVGJRVWp2SHRhQ1JPeWFvVGxqZWhpOXg1U0J5N3VTTEtXQTFmalVjc09DOFFBc1kzYWRpRVhMNjJ6OWpWWTZyQjdEeUtiTXVlMmtHUHBlUnh0NkdLRmtRMnRNaGsveTF5azUrLzBpeHBMMDF0N1M1VFVYOElMSFRaUjU4ODVPcWlIL3FwY0ZRcVc0ZU1CNlcwSUFBQzAwUmdLTzZTVWFES2RicW5pbGZocW5FcC8zcHpwZkNLUkhvSHcvVTA0MFJ4VWFJRmc5UkVTNUh4ZXFtd3NXcHJXTGkxNFlBY3ZTRGpjK2RWK1NaK0xoOFpTNExBYlJWOXNNcHl2MnNSR0t2ZmRCUjJUbXI4V2Z4eG1uNkVhMGc2R3M1Y3RTQ3lobU0rbHBlU2wvejhCaDlWNVB4TnFWUTJiTFdId0ZRUHRiaTdxS01lZjRQWHdEOXRSYmtRSFRLZWxST0RBZ2hNRVlFZGZrLzZYOTNMV0RLVWR6RC8zYzRVbVpkWFJCYXcvUEtTYUwzTDExVTRwL2Q3VU1xR3hCM1BvQ0RqelczQUptUU53eko5aUZDT2VWYVdqc3hjSzMxaXZsSnBsZUJpT1JDNHRhZXFDWHU4dGZMa3FnL2tRTnRXMURtcG8rQWhKdnBVTXE2VGxvSjdLVVJGQ3lKRDFBYlJyQXpKU1g1K1NSQlBjeUp6QUt6QkVKaXhBMDlSTmRCUno2aTU2WGtKNnFrUThQQlNYZmpZL1lhOFdjZ0JBbFVRa0FPNUFYR1NGR284SG5ZTDFLeFQ4eExRaWQwazJycytnVmRFNFJnamE4R2dZMUpYWkR5MVpZeFdOUUI4Vkd6YjUwUlBEWmtYTkFKTXRYY3pOSzlnRkN3U0FpdGpWb3ZvdVA0M25YS056R0xuNEJZajBJRXhDemNua3ZhYzFEVFUwWUxJUUdkS3lldy8rYUNVUGhKQjJ0UlMxRlIzQ0V5RlBzV3RWY3RSajNvcUJPeXRxaXdtMXlNQkNqRkFvQ0VDc2pjVDhDS3YxTk9ueHJGb3RYbXZ4OW8rZVd5WG0wZWt5WWFQZHAxSUhHTmtmU3FMWjlDUVJCWVp2MHBFeHJPSXR6ajdQaWRDdGdIclhSWnRZK0dWaklKRlFtRGw2M1hWbXQ3Z1NBaUNxZ3ZCREN6cW5JVEl5dER3dmd2ZDNlcko2dWh2WmRpS0xsc1FXYVN1U3BrMXpIbC9hc09jMUduY1RXMnR1d3JNYVB1SzNwNVhVVS9BUnFsVjBFdHB6K2syQ1Jnb1ZWV3FZVXhmdzB5d0FJRWlCT1ROdEZ0RVlwWlJwV2ZuTXpNL2srNFQzVWFtSUgrcEI2cTlEZEdZcERuaVJDcGk1N084Y0pYVEo3b05sZVZOREloMjEwdlM2eDBUa2JFTEJaL3pHSGw1MU5LeWdrWmdHUDNKNWpVSEJaMUY0S1c2YmsxdmVWQUFHbnJWVGRGSWI0Q2dQQWwvV08rbTJlcjUzdXpCM1lMSXZOMjFjbWExMEc5VDFpczlDbFJ6Q094RTEwL3ZyQVVENW9ySTJoblV2eVR4anFkQzltOVpyMENiNWNVMUVHZ1JBVm1OMXdJMTZPK2ZGbTZYb0pkZkhwUUtWZ1BWL3ZjSCszVDdiT1drdFdDUU50NGJFVEl6eG1TVDhmSEc5Y0lsOU9xNVVqQjRzSmNVZm1FejV6NHlGaEtCV2J3Z0Z3Q2s2a0t3dXI4YlFGK0JaTWhFVGxKNnBjYXg1SE8ySWl0b0x5QzFYM1U5S3FDTVc1UWRBS3U5Q3V5WS9WbnBjYWZBeEhVaUtob21LK0F2S1JxVCtPMFNRbGJNMmxWNTVKOGc1Y3lnQUFMdEliREpLMmJCcWlSYnN6RUpvVlkrMlJUaVNvOXFuVGxLN1N3MVVPMFZxQ09pVTV1VlhiVmdrRForbEZPbk0vcnlodWEvRjVUTGJuT2FScUVzNDN4TUhOdEdaaWJKL28yQzBnd3hMaGNXZ1EranVzTFBVOW9pcWh6TVZjTXFWZW5MMlFJb2VEOUtEUXpyTmQ0Qm5GNlNGa1I2ZFZVcXVERXdZTHgzVm9tM0ViRm82dTMzdE9zTmdSMXFCL1lMTEJvVDJYWUJVZjJpMUoyZ3ZnQlpVckJDcEw0aDRHd0xnZHVibno1cVMzWkg1TXJnSm5peGhmSHVYOUhTUnpXcUZSRFpYZEhONFIybzFoSFJXZzYxRmd3S010NGNlWnVRVmN5VGJVcm56ME55ZERkZlJqbjlKTGxEYVp5WEdJRVpiSkplanZZeDFXQjJIcFdUVjZEZ2cxNnE0dXVaemlaS1doQlp3U0UvNlNOOUE4WEh6dnlFc1V2eUEyQjFoOERHMm9OOGk2ek5WbzV1Nkx5SXFSMnk0cUJVcU82bS8vL3RmUStVTFVsWjM5MklCOTdrN2N4czBFUU1uRHVpWUl6SURBS0pZdkNPc3JqOEVXWlkvb2xIdVZlQ1M0NmlNeUt5K0k4WkZRRk5kSWJFSkc1TU1sY2hSRVdaSjFFOHNzZ2RFRDJ1Ykp5SmYzSTRrdlZlWlJGRWNjYjM1dTJxRCtuVVY5VmZkVmQzVlhWVmQ5V2RuanRmbnpQVFhWWGZ2L3AxZGRkWFZWL1hIVmJTRWtGN0VOaTNkcWp0c2JPQkpjS0JjWjRqbHM2SmRhNm5JMmUxSEtJNHh2Z2NHWTNJbEU1S05jM0tiSk5QWGdaSjQ3TllpWkxhVHM3eGszVUVSL0ZLbVJSeitsalJJOHdwbiswU3l2U1VNNnNJdkI5YkM1eWYxNDVhYm1VMk9ZeXNmR3dlTThsRFpNZ0dYTHVZVmVNY1FXUU5LMG9zTjB1L2dWWDV4ckJVSGk5am1TbGtoL3BXcXpVRnRpRWt3WDlMQmJLRmkrMG9sWkpHVkxjUzJVc1lWMW1pV0tnVit0RCtOMnJ6S2JPTXdGWnVYcnhjT2hNNXd0dFljYTFMdGpxUVdDS1p2TUl2NWRPOGFqSkNla1NhbUpBSUJoM2preTNYUkRTR3lUaVYzTTVmTUhJLzBOQ21XU2pXOHRLQ0Q3ZTJ6UktvNUFJaDhEYlpYdGpGVTF0UjhYNW1rdHFOTjdVTyt1cHNBaHllQW5GWWhpcFZLaU9JckZMcFV2N3hOYXdiT3o4NGNXRUpSS09iQUtzNUJTWmYyZFpBNE9xZm1HdFVzMndOb2hyRmh5RG90bGQ2STJ1Y21lZDd1YUJoWjY0TFN0aWYvVzB4RDNuVDNIYTl3VGwvNThUQ00rWlMyVC9qckZiR0xOOUlneXhQdlRwR2FacVYwZ2dHZFZHZGs0dVoreVZJWm92R1JjUzZ5R2x3eStRQnZGU0d5RURuaTQzQVgyQTdoUE16Mm9CRnpxQ3dQUms0QjlrZ01KczZ1VksvMWhGRTFqZEdjbjRzQjJIeWpJbk1uOEpGNmpVVlBlYzZVMkRMc2hhMkdhWHMxUnlsZHRKTnQ3eFBVZkVlR216cnRKQTQ3aGxReWNZYWNYV2RlK25NTjdDMXNITmZQMWFCRVcrYVE5ZXE0RENLY2ExYmVOS0gzZVdUdm13Z2MyUVMyT1Uyc24rYUNQZndCcVdRTUhXckpvTlkvaGh0eXNYZ3MxZUN4a0lVSWlOYmlxOUFKSUJ6UDVFTG12bHN1cjZJQ0h5TXZYL2tjZHZrekNHUVF3aG1sRzF3NG05b2wwazh5TmhrdlpleVBOK3JDQ0o5VFNqVHY1M1ZVeDdQS1pkSHpFRjNhRkRRVVdjdnNMNnNneTBRV0U0N3hYbWx5ZGJvMEVXUDBPQmk3UXRnVENHNXoweXhETk9uWU1FNVVzRmVCQTUzOXh4VnFHd3FmOWU1VnpLMzhyWlpGaVp6UE42Z1djREhnV1F2WE1qSFI3UGhTM2lET2oyWHAzVVppZkpma0g3dzlzV0M2Ym1rdE5RMmVmQ3hSOXRnelVtanl3dUF3TVBrYzhSYTI0T1RzNjZ4SEVJd2ExWkRHalBQNnBudnl2djRjSzNVMWhKQlpHMWJKT1Bic0Y1d2ZvTE1uc3JGaHRCZEh2M1ZtQUxyQ1Zuc3YyWEEyZGxIcWpnVFByTGowS3lMRkJGRlM1TGRZc25VMHlPd1pUSjF0ZWRUSVhzdnVQc201N0tLWWhoaGN3blVhc2x3ck53dlVLc1VrTXBtdGJiTGhZV2M3SzFlS01pU1BXaXpjR2pleCtFTnloWkFqaklUU2xmQ0lQaWY3emxLWkxtTUJXUUpPM21RMDBDWHM0YkF6VDFzTk93ODFZaHRIWkp5Q01HTUdlZ0k2dWJCN0V6KzJVNmRCWmNKZEpQS0NDSk5xcHp6MzUrN21jbExuTm1DRUFJZWNBeEswbXBNZ2JGK01UMXM3N0l4RXFseEtIODVLWmxRSzBPR21GWDdkNUswQmIwNUI2VldoUzhnMCt3N1lPSzUxTXdzR2U2Mm5GYTJ4aXJKQnA5ZlYraDA1bjlYSTFXdUlSb25xak9QNkVxWlA3eEJjbVJsaThiS2lCSlg4UGJ3ZmJSYXJnWGxFQUphQkc3cVlhdGg1d2NPdERSVHk1UkRDR2FMYlhEaWJkQWVFN2liNDlwaWFYN1krdmNjdmVaeWovRUhGcW5SNHBXbDdDenlSVjZzellsVG43WThBZGJwK0UrQlpRN1lpY1d5VkdYQmpmNUlxQ0FMK1IyNmJSWk9tQ2RIRG45ck1YYzZSYnhyYklFZk9KM2FOdFhDR3RxTVk3WEEzM01EWjZCeS9vNkZCNGRiNmtjeTdQdVBwVEtUc0lDWllSeklaTTdPWXBrOXZFSHlrMlZiY0tkMEczVmp5cktWa0xQRm9XYi9CdnB5eWlVRXlnaGM2bU96WWVlcmVaZWlUQnM3Wnk5bnlqQ2tNdmFlVmRhUnVxaW9mb2NaUVdUREdqOGNLd1huVnpZVTVzdU9iK1NCaHRGL0NveUJteDRyR25tWUphbVdNQWZPbzFET3UzVEExQW0ydkM2ODNuY3hGNG5qbnJrdjZMN2lGTmVZMWt0blRXakdIYkF4YjVydTcvWE0zN0VGRWtvcVpWYUxlVGFhbGljZkR1UExWbnBFdXFWenFjb2EyU2lwSEF5U2k1cTYwU0kyMldOOHBLMHpnVWpOejMxa09WS3lLVUVJMkJDNHZJenRocDJ2dXorcE5wazF5N1l5UzJ5REUyL3A4SUEvTjg5MWlJbzA3NHM4bmZrNmdraXpNcWNTNWRlbDN1M0VFcEJvUXlDcWY2VjlJSVg3aXF2Q05idy91aEUxQ2pIRW9UQldaejBvU251V0RsajFFc1FXMnJ1b2xUVE5UTjYwVjZlcDhUenJZZzF0eGgyd1pXaWFIbTlUNmNsWUo1TDNzY0VyczFvTGhYR3VhQmw3U0d0OGpxUkhwUFA1d2h0MGpBYlozdjVqSkZLSDdyYkdMam1HTmlvcUl3UlVCT1kyWk10aDMwK2RaUmZTend6UjkrU3E0YzZwUXlaWHFaZDhCSlY1TVdkNWpEQ0NTQi8xWmRyWFo5Z2x5ZXZLNVhGemJCTmdOZllDNjhuS1dId3BmUndLYkI2eEhhU3lVdjVKcGJpMTFGNWRCMUxKSEpaZ0JLWllVQXVyN2J4TFl6ZHV0aDB3RVY3bDhacVR6cERWOFJoREs0TkRtUjFtTDBYRklST3RZMGRRV3I2ck9rWUtuWjNoRGVxaU9sc0F5aklTT1llQXlhK21QZHpkOC83OGtQMGhFSmdieWNiR0JrdEhJVVRXazVFend6WTQ4UmJlSy82R3ZSeFZLUlBXUG5JamlQUlJYNlNkZjNVT3U5TWZMeFpIVDI4STlTYTMrUU9wZGE2T0FVTTNQU3l0RVowK05RNEY1cTEyZzlSWFJxYXNWb21UcmxwMXRGaVZxTWJsSExkaFl6RVhSTURhckR0Z1locFhjWlBzdHpiemQyeXY0UFI1TDRSZjd1UTJqYyswak5KSDJUeWIzVVVLM2ZNVDBhRFZ6TWppVmZaZGdQTndUbjd0YVhvTEZuVlFtaEFRQ014djRSUEF6cWZiWndXTEhFSXdLMnlERTEvNzRNbFFwNzlsMEhUZEtZc0lJbjFybGFlZkg3RXE0bkVHTGpUNlFvTzhVYmxyM3lpd1B0YkY1a3ZwdldnSW5wM2tWTmUvbEE3WWVwVU0yVWVzVkZGR0wyOGFnMzl6NzJzbTBZMXNqNEtaZDhCRTAvUm9sL0xWbUJoRHR0anRZN2lKWXlsL0w1ZUw3MWxleUhMRnNabW56VitQa0VKOVN3dVM4QWIxVU4wZ2I0UjZMZU1QM0pkdnBhRTJ6MVhWUWlsQ1FDQnd0Z3RZNlYyUVF3ajJnS3dHdkRQN1RONlJJZzhkQm5YeVJDR3hKeUtJdEN1MGxpcFRtTmZVcWxvWlF4VnVpRmVhZWVqbk9RV1d5bU5TaDJZVEQ0WFN3ckxIUXJCdFNHRXhreC9yWmh0RVNUY2xUQTZxS0tPWDgxNUFONUhncUptQmVzV1JkQmJJMW1aOUJrdzhKTnZ1OXlwN05Wckd3UExSVUtlSDJHT3dVdGJVdzZmRCtHS1NGQnJ1VG5DRHNza3RvMEdkN0xlOWRaOFZsT3NJT2V6Tkl3NExjSHBPeWlVRXpqYUVXK0F2aHhDc0hROEMzcEorNlMyYmpXK0c5ZlJFRUZuUEVPQzZ2Q0VlZlA3LyttSjlRWFU1OFIwNU1BcnduQUlieVFvWkpYWTZPMGlrTExEc2FRT0JMV0tNUmZKRnZXUWtTUXQ2cVNWbUI3UktBcFJmV2s1dWZkcVRiLy9XTzMvc3ZsdHVlY1JkZDkxN3o1c2Y5YVk3My9XeXh6ei8xdVFiWEFRQURlOXdWMTJweTNRamJSOWFwcHVSbkxYU3EyRkdLb2JWWVBlVEhVTk1WcCt6THhKUHpNVForL01nUndRckdGZHk2ZlNTV3dEL2RzdGxQRWMrYU1tbWhpSzRRWEptMndiTG5yUjZSV09UTmt1eXJHcUxLWk1Rc0NHZ2JHTHdMVGJLYUdVTHN0RVhaNndhcVlTM1JXRlFrajJEcHBlQ1hXTUVrWGFGdGxMV2NXZkhtV3drc2lIMDIvd1B2eW13SFZraFM4Vmx0VS95UkNQNzd2bDUwcXByTkdKUVFTaVh6cFV2YlN1WXlzVjdxRTl6UHAyVTZiVTVJMkRXOVdOYTZuTG1XbUlPMVNsVG4vc2NWdDNaRHNKbkZmU3JZdVpiS1krVmVxZXpUYkx5K2VBcUxlWXp4RFZZd0k5aHVZem4yTi9Hd1EyU0hwMHRXRjYrWE54bnRiZlNhZ2FkUERCQVJ0bXpoNEN5amVmanpxSitlOWlDMlhrWXpvQjlKbTViRlpkTm9SK3BCWTZwQ0NJZE5aZkpidXJuWUh2Z29Fd1FQUWZmYUFPTHZGL25xd0FBSUFCSlJFRlVKcjhwc0M1V3lmYU9SQnJWWTJBOWppNlN4R0thc2FpWGFyRFZDNWpsekcyOXhvVDZzM2UrckZsMnNZdFVGV2ZPTWF3Z01oZkQxaDdiNXVLWksyR3RaYVlkTURFMjhBbEt5cnloVmZQZFhzQ0dxWHpFOUJDV095a3pJVzFTTGhJNStQN1FjbmVDR3lRak5pMER4bXlMbXhzbXEwdjVmYXhvczlkQVNTNWxYQkFFM284TkNNN1Qza2dkTU43S0RMQjF2TDYzZzNWc3hWaDcrNlIzdFlJSUlxdVY2aWx1Nm1Xb0pUZUdlcUs0dVNOaGdlVjl4dlI3VFlFZFlwMktOeTVYRVRudnBIZ004T1pjeVZFMXVXUjNtUitEQ2lIZGxLNWhWOTVMeFdoUGpnNVk0eGg4cHZ5Z29ycXpWTHcyNHc2WUNBNDQ4YmhsMmRqVThoanRZUnRWZHAzWUw3OW9tV0w1cmpXKzA2VkhwSDJBZ2h0MGpNWmIvTklzSE5tQ1FnRlZGQnR5OHFDZ2dwSXpqY0RiWkJOaUY4K2JmbFg3bVg1N1orNWxHdlJKU3BRUWNMTVhyemlXdkdTbHhCRkUxakVEZUc2V05XSDFlWEJTVjB3VFBoekFEcXhDdktiQUZ2RDJhRi9KUWsvMmpqeklLWVlGaXl1NWRKUExuZFNLcFFvaGVBdEtyYXlDcjFEY3cwcnJ6c01Dc1NISis3SUdNZmpRWVJ0RXoyUTJ1M1dXSm5iK3F5d2VwSUZQUldUcld6ZHpiU0dSMHVUWjg2S1pMNUtUU1VhZ2oxR2EvbGV2c1RRSlpGQVhCU3JHcTVXVkpoa0QxMVI2bHBJRFFxT2pXV0toREVKQVFlRHQyRFRoL0ZTbGFCcUpuSGJMNE1UWGt2dVoyRktYM0VkZEs3N2lnRDZDeURwbU1KNlByMkZGMlBtMlNVMHB6ZGhHd29RcW45bG5Da3lPaVpVbER0Vk1TYU40REJDZHNxZ1Mxazd0aVlyWlh2d2dXM3FDMjdVMWNjWlJxazUzc3VDZ0tEMEU1bFVseXl2eGtPS09lVjdjNTQrWVBUNUd2K0Q4MWFaczhaZzNwdDF5Z1Rtbngxbll2eVVIbXBNOHpiSTIvRkk2WU1ZMjNFV04rbzB2ZWxnY3lLQVJ5bE9NejFlazA5bEFHbzFIcVZMS2xId051TE5JWHJvZ0JEZ0NIOE4yQitkblRCa1VPWVJndWd0QjgwMHNZYzlTZVV3aUh6RExRMmhXR2tHa1dabXQ1RXp2VjJxWTJ3U1kzM2I0S05QMmN5aDcwRWJoVUY3c0N5ekRocGhQR2NpQ1k4WE90QytvVkR2c0xOclNoMzcrV2lxcGRIcjZwcGFqbkRrQ1ZsZmlNbnVIMVVWWlZkS1F6RlFXUTN5bUhiQSt0SWZ5Njg5MkQwZkFBc2VTa1NwN1V5czBqRWZ6T3BWTGtNWVIyZ2kwd2FFUDNoenhNdlpQVWFZWTUyVlFEK1d0S3pMeUNlazBxcjlnbHljcFhjdEkwQVlUMENXaGxISEJFRkJtVko0eG1XcnQ1UkNDUFNDcndUVERzMWtlV2UzZ1ExakgwNHNnc2w1MXozakdVaGc5RWxBYVg2K3lhaDVUWUR5VUNlUmFlc2Rsb1pjdHZFb043R0t2NEpEbHkzeXY4WldxNlZYeW90Q1FadDlBb3NUNVgzanp2KzFqMWRqNTJZLzhuUW1XVlo1Rlp6ZXNwRE1TakRYTDlVYmlHU2lZY1FkTXRBZS9LUm5XQk1SaDlrK3lqeUEzYzIwQVhvdEx1VFJlb2p6akc2S0hGSHFOWTNzeHFQRXhTRHFFV21PRjBabThYYXhGNVhrQnpkUzdrWlg4UkVBSU1BVE9NS1lJK3p0b3lJTmdONE10cW1pa2RVRUpIR1hmckZwekJKSFZTalVVWngyengwM0N5YXFCeGtBMXl5TUtUSTVBelE1WTluR1VjZ3RIaWZ2T2lhcDU1UlNPQ094dlZEbjZkbjlYbDFVVmNqNkx0MDM0NXpjZnhSMVhaVWF3SUxncXVhR2R4S2ppT3IvbE0rNkFpUzBjTExGT21qdTNqMjFQN3c0QlJ4ZEpsQWdwZUJNY2FRUWlzY2tQekR5aVRRMTNCMlpseFJIR29PekZzYUpWQjVsN3FOTGo4Wk04WnJGR2ZWUkFDQ0FDTi9XdzhiSHpqU0ZtVCtHOGtGTjhGRXpmaUUzQlQwclNEbEZYbldDekNDSkxCanBrdkIvckFPZXorR3FWMjhqQWdNTTR2TTFWQkVHL2tzc3pYUGE0VU8xWFZTbkgvU2xGWWVHQ01kYVoxTlNhZ1c2Z3ZRTkRRNVNKT0swODk4eXNrOWgwWjJLVVBDNnV5UkxJbW40U3c4dUk4MFRNNm12MjhjOVRSZlMyaWpoSlA0OUE4TENueThnMnoxQkxqMGxPTHpBT2MybThSRnJUQTRMakhOTk9yWUVOd2hHamJhalJSNXVYc0JMVjV5M2tjWGk5VlVzamlndUx3Q1haK2xpTGV1QmdlampzWVF0bTUyRW90ZkFSczZaSFdrQmRwcmVDUlg4RWtSWnR4aUpsMzdaWEdza2lGK0RyYk9DZ0J6OG9OdzJGY3lKRzZmMHhoNi8wOFE0cXk5WGdNeGs3anB4OHQ4dWUwR0YzMHZ1Q3lMS2c0YVlzVDRXdW4yZjRUdU45OEVIdmR0NlFXYitlY1Fmc2tMZE52enVLVDdUeVhDbnRJRnVxVUI3UGZjTjRxWmMrSUtiSEhoWVV4S0Zva1luQUJrbC96cno2SVNNZ3JrMmtGWlVYZmF6RllpVXBFUkFDRmdRdUwyTlRZdWVyQnhiS3NFVmJtVnJsd1c2a0JSNjNwYklFK2REWFdLK0pJTEpzWUdYT1oyZG9KY25aL0hJQjJEZ1NacmhNZ0tXL2s4TVlxc2VJZTBLc09hQmViSERFcVFZNXJHQTB2WmxMTjd2Y0VsYVllZzR1SE1mdlB1L3FTcXVrQTJaVlhSYXpBUVkzcUQvMFBBZGxzYk9ic3piYk0yQWphQS9KeE92K3lTWDFFeE1iYjJWY3N2TFlieFhDTVpFZHV4TlRXOTdob3RnL3cxeGtZSU9PVVoxNWVWK1MyT2Urc1lMOG5DMmtUcFI4U2hBQ3ZnaW92eTI0Njh0ZWw3NHZud3luQlMwM05WdE02TEJNS2dkeGxwMCt5MXdpSjRKSWt5cHp2dkxibmU4MTAwVXV3ZEhwd0VtUCt4U1lkSkFQRElMaEpxUkgzdUVBNTlqRVlwQmt5ZDRYR3F4dFpDKzFJa3dJZm1vTUFtVWVwR3V0RnAzQVVGdm1sSG5SdGdHRC9RQU4zYjRUWG0wbll0WHoveWlGTXpFK2svZUJRdzVHb3F3ZjlBd3NXNHdRRHNWYnk1RExQQmRGV2tZZ04yME1ZMUNYR3dQL2pJUHZaU1E1eWxsUmNTbmRST3Zib2tJSUZSTUNnTURjQ0ZzZ08xOWJuQklvT1ozMlJSOFBlMkFxUVNjc20wRHhFQ1pJSTRqMHRxSHoraHhZcDYvejV3L0ZzU1hzTUx4YlMxb09VN092bEVvS0dlalltZmIwa29zRVRHRCtMY2tVaEpzOWxSOVhUUXJXNVpJeUhtYVl5Mng4S2F0MzRpV0tzeG03RlFkUnpPOXR3dTZnb1dVa3pObVlZUWRNT0FXNjk1L3ROb3pTaDFRVHVjSFp4bWs1TytWRnc2QmhWU2NYNlEwdEszc1ZLMS9UNUNTTm1HUTR3aGcwNHJMNHYwbE9TZTVTL3Zxa3lTUE0wY3BMNlphYUp2b2tKVjBRQWxVSXpHOWxyVFM1bHUvaHFqanJsOHNoQkZNZExJNGFacnJXTlRiSlowdzNQYWFoejJWRkVKbVQ3blE1LytyYzdUbmRkdUtKUW9Sdm5ZR2pkSnpacVh4SklhRnBQVzB2QjhCaVR2bklPTkRPRVRsZllwTzBQQUE0bFdycVBKeDFLWVN5VTFwU3Nxc1NQTHpGMUUxVk1VUDV2dTlubHk1QzIwd3oydzZZYUVZbm5qZUFEV0w0WVhBLzhLRUFtbnhiZ3pIVFFLZUtOU3ArR0thRzl0SmljMUI4V0lONlVwOHlkTXRaamdZN2hFcGtYUGdpVURESml1bUtFUEJCWUY2Wll0bjJZYTFMS3ljOTJBT3lXbGRJa1crSENSc1dNMWs2Kzh4c1YxTnF6WW9nMHFxdlhIZ1c3bkhaQ3NqWkVpOHoxd2t3anlpd3ZwQ3NpOTlqZW1FV1VoNzVPN2hXYjJNUmZlMDZuWjVRc21RcTczU1dVek1XelNRMVN0aE1sRGlPdkpnUGdXblZpMFVsSGh0V2tWU3FHVXF4OWpMRE0yQUx2QkVOUE84WHVoS0dHYXQ5TGxUOHl3ODdvTTNtSDBXcFZUWm1tWk8va0ZQSStwRXlrQVkxS0Z2eDFBWUhnNzUrV2tNREFFQlNQbzVUcHVUVDVUTEtJUVM4RWZnRGJGQnduc1lpRngrK3AwcVh2TTNWTTBCSHJSM0l5UmtXMHloSUw0L2xSaEJwMUtVdlVCYUlyNGZ0K2ZVYVRibStFMkJzTy96MEJsZE9nWFZUd2hPdDd2dlRVbjQ2eUVoZ2RMNmFKUnRmN1FrOTVuY3FUbFhscHdJYWE4MXRmVFQwRXJZQjVtNTZzYWpFVElBZWNKVnNkbEpyTSsyQWpYbnozZlc4WFhKd3F1WExPVXlxdDc1bld2M0haMFQvTVVDMjU2bXg1UVkxU0FwajJPaWZhM3lyYVpkT3RKaEFKcXUrT0ZhTUpGUkFDSGdnOEhCc1VYQityd2RqVGRMRG5MN3RtaktLYlBCMDZ4OElxV3l6eUZPUmppQ3lRbU9oK0l3K2tTaFl3Wk5iQWtYM0NURDNLVEIweC9OamJHbkNmSThwWGhiS2xhQjd1RG0rTjFSSzFWeWtZMi96ZG95ajFJaEZEWE9EckhFcTFpK2VyWEVNUG9RN0x6VXcrL3l4enJZRDFvZG01TmVHNEJiMmdJMGR1N3I3K1JGV2NKVVhzMy81c0hqMlBHckh1dGxxZzFiZURzb3k2QXR0VUg2aFJXL3ZPTFhJNzd2bUxhekhGUjFxbEVjSWVDTXc1WTBPUnRpQzJWbjdxSHBYb05NWk0xa0hXajcyNWhYSGtyYlluRGxtYkFmYTR0b2l0ZEpNbVpmWWkwNGVWL1dXbUhnRDUrTlFjZUFoMTNVS0RBZXEybmNrZEFJUHlKV05nMHo5UGl2SUpiT0NtbGVwdGNZK0RCSFF1b2sxZFFMYlJucUhmVnpiVG9jSE5ucXRteFJNaE5uZDdVTGViQ2ZaTXp1N1M1RENJZGMrUWRhNzJrMWIzNmFHaW85OUJndzJmdVFjTUdnN3VXU2VOU1hXRG8zd09RZWFQSTl5M1UwbGhEQUlSM1pjcEtJbFRjZ1l0Ni9VbFJyemVxbU5wcytHakl4VVFBZ1lFUGozMktiZ0hIdXJUMlZxKzhCZ2tXYzJ5RFFzZHZXeGJpdCtNaU9JOURMZ2tqU2NWZUNCb1JkdmFPSXRnYUdmbDNBb21Db0RYSHVDVGhlNXl6dUJKYm15Y1pEVmF4UzZQMlVDNGRqT1ZDaFhJMTRhMXVrREJkakIvYjJpclNyQis1WW1pNkVYYmhzd0FIcDJIVER1a0p1OElrdGpRaDlGOTJxRXNjOVZPVURJZVZ3d3M3U3VGNHBQaWE1NGo3R2xoL2xHaERUb0dOWEJlVnRqOEQ2YU05RVVHck95MERJdk5xTThLaUFFT3AzZnlqZld5RDkySS90VDBIa1FCbjJRdWFvWE5RSTFjSnpveTAyNUVVU2FWT255YitweG84Vy9HeE1keWRUeWNQcG40S1hSZFFyc01LM29ibG02NkFUazJEbWpnTGRnRXdla3JDcWRaak5zOG9YeEsxOWJabXlVQTdNSi9QRDdHcGhEdHRwQU16VHVCdXpua0hWdGxoMHc0YmVzZU44V2ZFUTE4N3BpN05QcGl1YVo1Q2lPV2RhaVhoVSt5cHFRSzFRRjhzeFRkVWlWVTRlYXZBM3FnaW80cnJHL1ZSU1RuZVZFd0hxVzUzQWwzMGE2RWFNRFA1RVFBaG9FM3M2YmF2cnZlUnFDY0ZuanZDckRrK3lycmN0azd1cVpkbENkWHgvSFh6MkJSZW9OMU9iZTNFT3oyZm0yaVpabWFwbGJ3aGEvQ1REbktEQjB5SmRLOVpuck1jWHJIVG5tekc0SHVJU3JKZm9tR2VsNmhMNk84MzJtangzWGgwMVVhSGpsTm1Dcm1rSnoxZ1lZczJrdXJ5eGg3bWFURmN4SytlMGpXSnRsQjB3NFB0ditxUE9HcEcwTGI0SG0zdWtjUTB0alI4NGoyakpIbStGWGpIOWZ0dVN0WEl6NGx4TldKQXhvMEFnMS9oMjcwQ3lQd09nT0RzOEhBU1lBK2FFUldhd05wUWtCVndRK2h1MEt6azkxNWFwQko2YkxVZHVnaGdRTnk1cDVWNmd1cXJJODlocUpzR2FoNzQwN2NsaVlmeTNwUk5UUGV4alRMbzluMUpjVGhCUHYyTUJUR2c1bks5NVVPQkl0TzhnL3dTQ0FBTmxSQ3NXaU5HQ2Y1VFJ4UUtTZzdHSkxLTm5OY3JJcjdEMEdXVmFZSzNRK0V5L0p3aU1kTmpDQjRXZiszcUNCM1BheXNnZkt2UExWWHJQZExCdnh0anR4STg1VDNTOGFmWGtEbjB2d0FtS3hVZWh1Wk5QTnhvL0RtVng4NHN1VFE1ZEJIaDRuZVJQVTY0QUc5VkRkeWhhN0tqM1hmSFFISkFQVmdxcVVtRzFrZkJra1ZTeFVUZ2hVSS9EeC9DUHluR3I2bWhTWCt0RG81YUVaSzlVUURLOEp3K0tSK05saTBPZW5Lb0pJOTRwTnpSdDJNbWtNNkpuZFViT01ROEZZRlFXMko4aEs3aTUzL0NCQWRqK1ZzeTFWTGJOUitFU21nbHlrcTR6UDBnakRlU3EvRnFRUlZNcDZTRm96dnoxU09EQ2VBM2RWOWRnWVI2M1N6VTZLdmQxbTF3RmpsZk9leWVHM0Z1UFFCOFVidmNNRXd0Z0gxOGd6ZHgyZUU5TzcxcnhaWHBkeHlXTzlxQzFMaHpOSXpwc25WOENyVzhsMGlLc1BwT2FZMTBPTEhDSjlqTlhRckxQcU9TaVhFSEJCUUoxMW1iaXcrTlA4Rkg5WFlCdG01MjhNb1dpUENUb3lHTE9BeXZ5ZXRBZ2lEUWFXczkrT0pzUDVDZVh5NmVaZzBNUEFXeTBPaUNzY0YxaFBoR094b0dDRDVWMmZzRXljSjdxQ0JHQlMxaVZnYnNOemp3a1Z2VTVCMFB3eUwwbE9Ed29GelpQN1FySitEMkdqZUQ0SWJ6UUFaOUNlR01YUFpNSGFERHRnd211cDFTQzJSQU1zOHZJbjdxWFFFRmhMZ1NPYnhlNnkxTGFwaVJ3RExUdldDd1E0aVM1S053dWwrZVNXSUdsdUVMNjIySHNGTHJNS0NHMzRianJkeld0M3VPNEtBelV1blFNemtSQUNaZ1J1N21IYll1Y0hKMmJDbWlXZmVOOXI4aHBTWmRkZjhjakdxcGhZNDRTQW5HUXdVbWlyRTBHa1ZvOG04MjBwTXZ6MEVnM0JkTE5TQUVzVFZBNVdISXFhbEZja1ZONWxRVllZVi84RzVDNEJKYjRzVjVBTlRGckZSS2p6L2NJSzN1MG9Nc2VpSUhtOGtoc2tnYUtOMjE5b3RleUJRYXZhSXNmTXRZdTJEZGhNZndVcEJpZ25qdmRlSVV2bmZRdlR5WmQ3cklHSjkyWHBFV1pOeDl4YTBlc3BEblpIVE40cCt4T0h6ZWNKWmhBc1lZaGp3aWZtdHBWNmQzYlN3cWVvMmRXcFVjcFlOYTlmTFlrb0NBRVZnWnY2MkxqWStjWlFMYXlYK3VrUHZmSE83NzM3N2p2dWVQVHpjN0pMbDArNy9ZNjcyWEhubmQvL1gycm93U21Va2xnbG84b05VQlJIRUtuSXR5VGVuN2Y2Y1JiQ0tSWHRDWHNHTmRTaDV6U3g4NlpoRmFxTHgrOUFPbTdkRWliOEhZclpZR25iV3h6cHZNN3pQYTdsMnJEQWhmZmpxd3I1SVpKUUVUalVxbGRKNWx5YlZWU1djbGhZMnJhVXoyRFIyZ3pQZ0Izek5qU29kZGQ2bkxjUUNMVUZtVmU0UEh3UkRsUHA0T3hab21teFFhdFBKeDlMdlFxRThzTnFhRS9RREJTaUxjajBNeWdkTjdJNTdVNEh4bGJxTlB5ZmdrQjIrRDE0WUZPUDg3Ri9pNHFGbENBRW1pT2c3UDM1d0xDNXdOL0UxdXArWHZMWGV1Z20zVWR3QkpHTzZwVTkyYjdGa1NrbTJSNUgxLzlOQlRhbE1FN3M5cVd1anpLbTVGSEE2Q1VVOXFtSFRpRjF6ZXlDL1VvL0lwclJNMVV1bkk5OFlLTG1CMG10Q1pXRjNxRkNkUE1ZL0l1M0RkaE16NENOZVN0U2ZaNktOaVNMMDBhdlBFN3c4WXRjNHU5ejRmZ2tkclpZVW5oQ1VrVCtBcitEVkVJcHVSUDM5d3RDVUpVakhNcWdmVlRIWnVQNEd1MTJ6czZiOE1FN3ltVTZYV2FoWlJNbmVpSWlCRHdRVUg3OTV1cUJCNmVlRk5zNVBnd081K0xxdjE2d2t0dDNFTXRJaGdxVFBSRkJwRjBobGlxL1N2QnV6RDNMOHpGSGQxRExoSFFLcklyM0xlSUc1cHk4Uy93R1lGdkFVT0NKRUxURnlBdnJsVlVhWE1ybnVjNGsrZlk4TWNiam5jWVk4R0s5RWptM2wxZHR1bTRlZ3cvVEdDYnBNNXJQM2tRekc0VFAyNjE1WGRCNlIrZDZyQzJ3WTVCUi9VZWVnZTE5bjZlU1Q0dHk4S1VLNjVVWkk3dkNzVlErWHZKbTNnc3M3Z2xCdG0zQVFGUW9nOGFvRHVicmRsZ2lONEs2dkp3VytrY1Y0Q0lyVEt6UlFRaUVSbUJ1aE8yV25hL3ZOaFNQMzdUa1pGWmUrZ2RYOHc2cFVxN1hvbFVFa1c1US9uNitIcTl6NDRsTXhRZTF5Z2paUStFaDFDZm5XT2xaMGZYNUJpd1cvdGYxSWFiM0JDeExQQTN1UTNLQVJRSFBhZGpJYVE3M1B4U0tnMjk2SWF6R3p5djlBcm8rQTJ4QzM3Ulc5ZG55akY5RVpDMHRyV0ppVHNDc09tRENqUytHWGJtaS8xSFJ3cThmSUlQd3Y3NGVrK2s3UEcwdkc0ejZVMWlrTzZmaWNwdXRQcXdIR3A3QzU4N2d5cmFDQ1JJREdRU1c4dU9FeWVSUHRvd2hrUDZYek5IVlJKK1h2aU9pVE1Ick5WTHVoVUpnZml0dHQzQzZoc09nbWhESURpWW5zK3BTWGF0M1VieGZKVEl0UDNJUkptZ2lpSFJTL3ZwY1ZVNjNuVmlpRS9IMysyWk5OWmVoUXRYek85eW5ZcFR2RVdvK3VNWngySlpLc1JlWXNKeWJlcXl3a2Y4aHhSWXZ4bHh0a253SjZHSEhuOGkzK0h0RlJ1RC9XTzM4L0VPMWlqMndjcldhemt6Qm1yZi9PTWNzN2p5VXNCWTFxdzZZR0MxV1AyU0cyNVMyOFJzSHZQenlML05uSU5jOGVITkx4Q2NvRDRkQ2U2ZXd6UG1UNURrVG9lOGY4elFiZy9YVGdzcnZiOE1ZeEc2NE9OYkJqaEZjZjVtdzZKTm80bzJKeVBENXowYy9JQ3pPRzhqSEZLS2RTUVRtWHczTkt6MnVIVFdxWXgwSHpCTGhhYkFGbnljMDJuVDJjQ0lpaURRWW44K2V6L3RmRGFIUHkyMTR6VUpDY3U5alQyRS93NVlzZHF0NXh1bE5lL0VqMy9FTC8rUUxSRUlPd2hsN1YyVGRlT1FuL25NUExyZXJSZGFnd0Ewbmt1dmYvOGgzL055alhpNlVzdi9LcW1RTndRYVdoNkFDcjhkc0E3ZzhHbk5aK2JoaUdxUE1jZTV6MW1iWEFSTSt3VXJkVzRRdjZldmY4VHVmZU4rckdFN3N1RDdNcE9HaTJ5Lzk3czk5SjVSVnZBdms0c0ZWSnUrZUQvZUJKWUVGZkg0Qi85WXoyZHFySUFiSjFYM3hwUEF3dEFTcStOKytDdzJwRldKempOenBtcXkyQnBSSkNEUkFJTzhHbkc0M0VOVEJaeGNicmN0NTFWY2hQcStWd3BlY0pVY1E2YUE3Nk9Tamd6NVhrdmszdk9qQWxiWk05OEVYL1hnNXM1UXoxeS9kUHVWRmY3bW5sQ3RsSldIMU0yUndycUl0ZVhkOWlWYk9mVlF6dEpLcGhTSU1lS0ptK3FVMkx0dzJZTE1jaEgvSVc5RzJYeFBJVWY4UGJJWFpXUkgyRzFrK1hDbGxPVEY0V1NEbnpHd0FrNFdqYkNLbDZSekNvT3dWdnN2VmpMa2QrWCsxL0M4Y0NkSTJZS2FiUi9uTkVjZ0hJdVVEWXZ3bHIrVmJ2TnYxb3ErV1l5YjN5TUxVUjcwckZpSzFLSUpJVllFdU5UZENROW01Y2ZpZFRrT2I4MFNrYmc2QkJ5ZUt1WEsxanBQWTdyZkM1cHNvbVFIM0lwcTJjVnBmcndCcVBzWFFMSVNMUFpaTHZzalVwUDhoOWxPbU5WbURzckVxeitvUzVJaTNva2w5dVA0Z2JZYnlsQXVDQktrYnNvQmRWSWVJbE1RbHNKbU9tSU1DU2J1VmxwWWsrQnVVdlMrRXRyaytxTTRkOWZ3dnNaWUpZcTVVMW9JSUNJR2FDSHgycnFFbWhjYnZKZkp0dmVUMGFVOTg0ZTJQdmVQdU8xLzdwdnZ1dSsrV1d4NXgxMTMzM3ZzN1AzL3Z2ZmZjZGRjdHR6enF2dnZlOU1ZNzczN1hIWTkrNGZPZmVPdGFjdnByWHZLQm1MMGVySzlXK2ZvNGNSWWRRV1NsN2pscEp3Ty81dHVoVWttTENaUWZZbUF4cnBPQ3JUejhKRzJYK2NYSkFsblQ1TTI5Zk51SDYyY2ZOSlZwNU1kYlh2bVZRbDRDWDNIeVg2alBpWURsbWUxY091SWxud09ma2k1ck5kWXEzaEpXNW5ZWHNxbzEvS2dpditiQlpMMjNVTitiZXFCQkhOZUhoVUpOTWorQUI2NlhBQTF2dGx5R2hxT1kxZHdndWJxUGZVUGgvWExic0tqVExkM2pWV0QvRnQzb2lZb1FxSUdBc2huVmRnMEIwMk9CVjd3MUFIVUhINWxQdXhvVlFXUzE2aTAwazUxRGJNRldyYkZsRkRmMWN3aDg0NlJrWGVhQlJmMTE4alFLR1cyNTluMGxROEpsOEs2VGFhcWVWY2pwM0FQVFZuTVozcGV3UEhQZ3pWV0xnYzk3ck5aaURjczB1dzZZV050ckZoT2VIM0ZmLytNUzhwa0hkcnBkS3RSa2lNQjdhS2ZzT1AwZVRuRXNVbzZ1WW1PRDlsR2RqRlpRUExEM2FLeDJ5YUp0d0Z4UUlwckdDUHdXdGw5MnZqcHBMQzZpZ1B1WmhkczIrVjJzaXZPc1FRU1JOZ041MlVmUVNuYStNYXdrbjBXQ3VSOUVESzZMZDNhaGt2ZzdvbEg5TDZienQvdG9SM0x0MjRZRkkwSW1aYUN3ZFFCUjFMZ0IxbTBXYzMzU3NEempROStBbHErWGZxcUJnRkNzcyt1QWljVzJrMlpBL2V3eXR2a1hEeldTTHYyeUtIYnp2OWlYeWpMU1BmbUtYU0d2aXdxa1I2VFJrMlUxTldpTTZyTEdkL1BMTWU4TFU1c3lkYTVYTXFxWnRnRnpoWXpvYWlId05teXM3THhlUzhLVW1FYjh4eVlzeWc2eEpzN3pEQkZFV3V6alJmT3NnOERqd1VrVjlheVdYLzd3NTkrYW5MN291dzMxbS92d1k5YXV2ZWlQREtVQnM5LzNtdWZmbWp6dDlsZDhia0NaR2xFeVVIaFZVMmpLQ2hDRC94REhhUWlUQ1I3NWZIcW03aFpWSG5vcVNXZlhBVHZtNzQxQkpRSVZCUC83blU5YVM1NytDcE5yOG92dmZFSHlaSS9oeU55SFgvYjh0ZE1uLzV2L2ptbzM4UFhtT3Rwb1pwQlVkNElHc1BOdnY0eFY0ckcvUHN4bGVWN1NObUNlZ0JGNVhRVCtBaDhZenhXU3V2cHE4c0ViUGh2azZJUXNZRVZjKzRFSUluVjJLWG55d1U2U1oweVVFa3JNTEFKaTdvSTF6NEZIRlFQRTRPOVg3aVhnWVkrZGxMdUxHSVpqSjQxYnVuWjJNV0NYWHZOb3YrT3h2ejd4QUdQTTMyOG14OGxEVUZ4U2RnUEVzUkpYVHlwZHFsc0txazVHc2pWYjhnMXFFd21iVFFRK0p0dXdWNHp3bE1HQUoyTFRxcE9OOThYaCt1VllCSkZXQTZGUUdwazhwNUtXQ0dZRUFYblRqendxeExzQTU5VjByZUJ4MVpoRnkxVXZzd2ZQM3FRZXJ6L1hENE0yNytQMDgvdzF1WFBNOTcwTjh0cmxrNHYzK283VzNmWndsSHhIWmc3RWxYQkN6WkxrNnI0OVBNVXN3RkJ5alBmU09hRFlJSWl5Q1lFcUJHVFVZaHRHc0NaanQ2cFdJRHVmaWMrTTY3SjlCSkVtNjJYK0FocjVCSmxGRjdPT3dEN2U5S0ZIVGZlQWFkV0RvVXk2TWNWdHdMYkEzTVd5RFZGeTVQd0VLUFU1WWpvRnVjbHRkNU1tenZnSVY4TjFkdDlaYkdoQ24xMG9BdWlXcS91QnZ6YnA0aTFjRDJBa2lTQUVyQWpjM0JQTnJjVXpZREN3cXBnT2tBczlqb0hIRVVSYVVlYUYySFc4cEpxVUtHWUZnYkY0dkJLdjZRdm1QVlY4ZFZJSno5cjB0Z0hyN0lHNWcwcVR3aENNUVZtZEkrWjhCajdhWG5idE9nUENsNlR0MzRFN3k0cElLRkh3YXV5MURmSjk2YnNxR3VGZDNIVGxJRHBDb0RZQ04vVjVlM1A3YnFXMmxpYU04RnhYREYvRkd3b3FNbkhTRkVGa3RkNzBoZkZGMVpSRU1UTUljRitLdFV1ZkFVNkFHUHdwYmdQVzZTekFnM2N5cFZzMkFtVjFqb294WENQejVVS3pqMkdMemlxRlo3UHVUSDlHaElkWSsrbk0xVW5RWGVOT0hHSHBZVFYySFJtSWpCQm9nTUNsUGpTNGxRWVNJclB1c0gxbUpuWWQ4c3RoaHkyWVFWSUVrWFlEb1ZRc0pMeXltcEFvWmdlQnRmUnQ3dng1THF0NmdCajhLVzREMXVuOEE2amp0Q0tXdDFKQXZVOHhIVENPZ0s5RlErZFdManliYldmNk15S1V0OGIxSThobWR1NGo0RDdQVnJWSzJnYXNHaU9pQ0luQTVXWG00UnlFbEJoVUZ2Z3RWVy8zTFB6enlFVjNCSkV1YXJ1c0p1OTJJU1NhV1VGQU9OM3N2dnYwU1h4bzM4eGZnTm5XcVdISWczR21GVVM2eDJwVzZ6aUppRWYyL25FMzdZYTdQU011ZGVMT2NEYVVPTmlZMHA1R1k4VGE1OW1xUmtZTzVxZlZvcXROSW9yWlJ1RHl4clgzdHJlR0VHQS9xRElQbjhXS3J5VlRNUkZFVmhrSTVYTXZQMjB4emk0MUlCcFBCR1NnOEtvSDR4NjBaaCtHc216bXd3VmVtQ25yeUhMNDB6Zk0wakd2YXNXN2c0R0xNYTE2ZTU5ajRQSHZhenpzNFo3TkZPOW5QYVF5TDlScEZGeFBTWTVyQTlGZXpXVTJ2NVFOYkRvTHFjME5KZ21FUUV3RXh0VXJrSjJPSEh3dHVaZ1NRYVNMV3FLNWNBaklRT0dCUjlXWG9XZlo5bUFvays1cnRnR2JINWJwd3VUd3JuQXpqS3hLS2IvOU10T09Xd0NicWV5eGYxUXB1TFVFWWs2bWFoWGd6TTJYbm90aklHNVRnK1U3ZjlCVWtzSXZQeVZvTmdldHlLUUVJWEJlRVlBbCtlcDNUeDlldm5Dc09OUXpna2dIclVSeUFSR1FnY0lla3dJaUNHVlNpZFl2Zm5QdjlQYnYwNU9OeTl1QS9WYVN4Tm9MYXcrZXZGVzlKWmJjbXovLzJqZFppcjJMV0kvY2JOa290RUhlTmRBekNDLytSRi9ZbnR3RmFBVndlQ3l1TnJCZXJ1NG5IcytXZzc1alVZbnBmVmJpWUJPUkVBSm5oUURFdHk1VktoLzVQRFVSUkZZYVNBUVhFb0Y5YkpkRDkrcnpHUHpLcnlibmYwaUlmdUJBSjNtajFILzhHWkIvdlk2MmVSNTNNNnRIU1FWRmw5WUNXOFRrTlhMQWdodFVxSERkNURHLzAxZnFzaytMYjh6TlpQL0N4bVNaekplcis4blFSRklydjR2VldLL0ZUa3lFd0V3aEFNL0RwTEpHTy9qVXVPejJFMEZrcFlGRWNDRVJHS2Z0MG1kbkpLY1kvUGxSS2ptNWZxQkJsdmtpUzByMlpaYkQxdkliVGhwd0FBQWdBRWxFUVZTSFNtYW9CSGNaWGZkQWxrckhZSkdaNi9mV3ZucFIwanBkc0NvMmNzQ0NHK1JrZFRVUnQ4dngrKzVxYVUwbzV1NzZYVE43bjkxT2Znek1OQUZMNU9xK3o3UGxvSCtVMXNJdG5OaEJJSkVRQXVjWEFmZ0ZhNGZQakx2NDFEZ3MzRWNRZVg3eEpjdWpJckNSdHN2S0NhMmNGWHZBczVMTDBGMStWaXFZblRUQndyQThzNjJ3SFFyNnIxUXlneVc0Y0U5M2lmK0d0L2szeG42Q3lidys5TEt3b1FNVzNpQXY2ODNFZllBM3NKdGgxbVl1bVlkZmdYcjIwRUNReGVDYktBeU1OYlBsNnI3UHMrV2dxd2RvdzdIclFFd2toTUJzSXdEam5QWHFLdTd6UjRiOWMzRFdJb2lzTnBBb0xpUUN6Q2ZnaDBPemxQZ3NBOGUyVEdvdi9sU0lGZi9MWGxWcEc3QzUxQkNOczZhVjc1bTVCWWFzK0RHbHdjNnJlaTd4c3paK0lsa2RtOHlBaFRkSVh6WGZYQkhzRk9uT2VSZ3pONEs3Yk54U1dNNUlUZWx6elgxdURmdm44MnhWVjFkRVlJTHNhbHFpSUFSbUhZRTk5aVFNcXl1NUFFOE1IQTd2cVQxR0ZsaGt0WUZFY1JFUmtJSENIbUV4TGpINGN6M1docE12ZmUydndDbTVOaWxpQzUyaGtpZDNDaTJSS21SMUU4ZGdobWNRV0JkNGtzUVFNekRtaFg2L3o5SFFBZXR5bFNFTnFndW55c2NYZUtjVVdLVnFWbFBpbGlSSjJkL25kTHdOQUlTZlV0bGlwZENjd01qUU5tQ3hiaGpKUFk4STlEVGYwMnZxSWVlakhZWmZFVVJxTEtJc1FxQWpBNFZYM2NIZ2N6OFZ5eXA3Q1R2ZXcyUjI0YUxjSmJMSFFYMFE5amdkKzNmRjNSQVBTcjREZ1RtY1N5dXBKMHpTdTZhcDUrb25zcUVERnQ0Z2JiMjlNOFhNbk1NeWdMZGtMNGFxR2E2UnVKK3htbGpKMWczVXQxb3FhcEloTjlOd0dNbzMwVU84aE1BNVFBQWVCNWQxQ0RuQ3IzNWxSeEI1RG9Ba0U4OENBZGxwRGR5MU84VGc4M0NieDROSTBWMlUzTFg5NHJCRjlsWXVENU83clVncFp1Mk9NT2x5eHNuQlZTMnhXSUVzVE9OcEtYT1p6Unl3Q0FibGJHdHdlY2c5amUwR0VvS3d5aWFrMy9ZaFc3cWJCRkZYS1lUZGJYRU1La2w5Q05LRjZDUnhpQ2Iya1V1MGhNQTVSR0NQUFdNSERuYkxjWXU2OHFMampDQlNwNGJ5Q0lHT25KajE4RTJnZlZZTU9xQkwvaW9PYitvMTdCYXdIaGNYZ2tBbVAvUVRUZ1YyLytRV0NIK3VENTlZV0N0K3JJa1NzQnZFdE5PWmRja05Zc0FpR09Sa2RTWFJDTEIxK0JLOFVsQWpBblNKbVNsYUoxNitnZjJXald2YmhQNXlvdmNIYThzOTVtaXpmeWUxUlJBaklUQWpDTUFIaTA1VHdmajJySDVSUlJBNUkyQlROWUlqc0k5djg2Rzc2R1hnMmJiUlF4UEdEU1Y2WEVPeFM5d285Qi9aOUVUWWlHVnBKZmMwdlRiZ3hEbHJmVTFUNFB6OEtRYUxINE0wSHk0aUdLVElyNTFnMVNxdUtOZVdWWi94a0RjMC9rL3J4QjlqK1dwOUhUNmNjblhmYVlEdUxybUw5VmgzNXlGS1FtQTJFWUFsbkZXWHFxV2ZrRFB5M1FyeUNDSXJORkx4aFVWZ25MN05QZllRY0lqQmgra2hqSVJlNWhxS3l5V3N6MTdLZzU0NVlGNU9VbDZFL1ZwMGgxWFBYbDdHUWdyTlFUNVRYdStJVWo5cldhMGJPR0FSREpMVmFYTFJraDhpNnFmM2k1MjBYMXVNc0h5eFNXWGRlZVhxZnZXYWg3dFFSaW5yc2VuRlJzU0V3QXdpQU8vaGJaZDZ1VTlJUnhEcFlpRFJYRVFFTnRKZXFSU2taUWJESVFhZlNaVWZQZ29OQmZud05Hd3JLbEk3NHMyazlFR0R6eHJrSGpDd1F6RlRKcFpGb2JhcmwwVEZpN1ZHRHRpZVVCblNvS0tCdGRMQzB6aXB4UnVPU1g0Y3lGRFN6YUxLRjNDaEtZYXpvQ0JKcnU2clg1c1VxUHlUdmJRWlZJN2svVVVUQnlGd3ZoQ0FlUzNIeVFOOGJLcjJMNDRnOG54aFN0Wk9FUUhtRXZCRDEyVVp6S2lPd1llK1VLNENqWVFDVlZocEc3Qk82dEEwOGxCVUhZWFVQdGpoMHhkdUNjTU5VMWFpTUt0bVFacysyY3dCaTJDUTNrelAzR09PeFJWUHJ0RGtuNW5lRVRqcGdrSndBZGZMQ1c5aUpHOXdZRTNZbUxOc3JyaUpjY1JMQ013Q0FtOWx6NWRqMzlXRFp4R09KWHZGSTRpMEs2VFNpNHVBbkJhUS9sSTFGbDFveENzMk91aVJGNUZnR2NpTEg2ckFwQWtTaVBNaHAyTC9xcjhTVmhsZFV5SUk4OGlWdk5QcEM0dDBuWG1uZ3hFRnErN3lHT1ZhSS84eWdrRmUxcHVJeHh5b1hWUHhsUEtoMGVHaGMzbTZXQ2hiWm1URHhxZ3c3TFpqY3FiUE1ES0lYQ3NTVHdpMEJ3RytmZmVuM2V4Sk82S0t2cXNUUWFTYmZVUjFBUkdRZ2NLcjdwWG5EWG5iUnIrUm40UG9pMzVJN2ZiWUxGcGhNa3ArcE9JNG9XelRyeS9qaG5oMGhtbi9XWXhlRThMeGs3c2x2UzVEN2xvakJ5eUNRUVk3L2JJNXNORnVtNnN0M1JRZU9Pa1doaG4yL0pqV0NtU0hQUVhpT0hHdGdoT2REQzNUand5Y1pCQVJJVEFUQ053UFQ5aVNXMVZHNG1rc2ZQMVY0bzBnc3FTRE1nZ0JnWUI4bXcrY0VSR1RaaE1MUFd3Q3RpTEwwNDd2U0diQXhYNTVZV2FNejRkQ0dEQnhDQXJ3Mjh4cXVUakhwZTgrY2NGcnUxcFFqb0poVVgvZUlvWkJPZHRxWDRvR2NlYnV3QWEySDNiV3pPZWl4eXcvRHFsZFgxZEdkclBGc2VUSzRVVEh4aTdpMEk4TW5HUVFFU0V3Q3dpSTMxdlpkS3ZLRGo0NDFobXpDQ0xkekNPcWk0aUFmSnVyL3BFTml1b1lmSEJPZGxFRWhxeW9UOG00dUExWVIrN0pIMjBxUmN6MmZTVWFWblhHSG50ZFM3aVFQczBIMmxKVEp1dVQ2enRnTVF3eUdlcVRMK3pTK0R3K1FwclQ5dEk3QXFlVnNyaERMRDRvbDBYSmthdjdoYTlObWlyYng0cWNOSlZFL0lUQStVYWd5NStGYmJkSzdPR0RZeDI1UkJEcFpoNVJYVVFFNU50ODZGeDc3ck5WdGVGc25RZERWcllWQlJ1YWlXRFI5S1BGZ0hYRW1wQ3pBNFJ6WEtybmlMWEFweG5UYnVlMUpnNVlESVBjekxaVHRlU0hpQmkyOGpncVc5eExDeDBqZHNzQ2ZIUGs2bjQyR1BFVm9hWGZ3bHBxdkV3dEEyVVNBck9KUURva3ZlSld1eDE4Y0hRUm9pZ2lna2dVVFdkQ29JVEFPRzJVSHROT1hXQ3h2dnhaVjVqTjh1TCs0NHVLYmtheXBHU3dSQm9GNXV3aEZma3IwMzZld2tJS3phNVc3cFlvTFFTeWFVbHptYXphOWFzWHc2Q2NiYlV2RHprVVI3WDVBekdtdDR1ZkppV1oyQXdqL2RSb1NWK25JMWYzQzErYmFFaDlzbUNQWTNHcys3QVJMU0V3YXdoYzZva0h3VzF2b2V6QnNieTBJNGljTmRTcFBpRVIyRWhmNXRtTVZhWDBaV0RadHBEQjBQK0tMTWRGemdPWnd5NWdlV1k3bjhHdnVlUmljSDZKcW40Ry80RktadzlvajlrSWgxNWZuNWY1N2pDdzFzUUIyeE1xZ3hxa3I1eGY3b2piTmZGakNrNk5TOTFnakdhSXU4ZU5iQUsvcjhYWThKMGJuSnNDdVp0R1FnNllHMkpFTlpzSVhCTDlSZWx6TGtOdFA1cStBZGhwYUNEcFJCQnBVa1g1aEFCRGdIa0UvSEJmbUttT3dZZUpwcUZFZDA4b1VOMEc4TkVPSkFsZTNNOUpiMkF5L0huTUZielVUZkFXSnpaMW42SXc4ZmlvRXJRMmNzQmlHT1FHaFoyS3R5SExxTkxPSGFvMEM3bEtOSzZKSFA0Nmh3QTJ0bXMvYlNMYVRjbHFTNTlmUnJIMFU1QzFRU1RHR1VEZ1ovbDdoejhOTDNHb3pzY3o4dVJyRGZRUlJCbzBVVFloQUFqSVhzczloSm92a2xzbnpMcEpraXZmRUIyRzJrR1h0d0VEYThSbmZwcnBDeWdNY1loRlRzY1BJZnZDY1AzWGZmWXZFbzIyc3BkQS9TWElHQVlaTFhVdkVFRit1bzBmM0dVRW9KUk5tZDIyWVVrZXpoczUzdnNTZjQyTXNXZy8rajB4YXNqakxKZEdLSlVOL0hmclNpRStRdUI4SS9DWG4vUHk3RUZJa3EvNFhIdDE1dC8zWFhueTVNV1AvUGxKa1NPQ3lLSUtTaE1DS2dJeVVIaFZ6YmVrK01xS2RlS25yM3pobURaOHRZTm1RbFNQVENoa25HSDdxMkk5UnFBZ3NYNUJJRms0cVlrNGpkWFV6TFZJZnQxRkl3Y3Noa0U2SXozelJLelRpU2RYY1BMY0VxU21kVzZsNEdtS2dsdVNDbHhPVmVyMnhLaWw4eFAzZk00M28weCtQdjNpSDNqRXZULy9WN1dFRVJNaGNHNFIrR0JQZVE0Z2NmcnRwdHJNZnlkNzYrcU9Xejh2eHhKQlpFNDZYUklDV2dSa29QQkFXNnpMN0VKYlh0R1ZwSGtRYVpXRnArQkhrR29IdmErTjArbnNnV3ozeVRpTEVZYWl0TDZiaHVKOHRuMk9DNzlJM002elZGODNjY0NpR0ZSdGNpWEZNZHkwWE5CZkpVTWtBbTRHL0RzOUtHbkFWaGo0ZzhTU25ueUd0RWR0K25rU3QrdkxyM3JTclZLWTl1TFdwLzh6TjFGRVJRaWNmd1R3VGFnOEM4YVZCZkhwbFVLTGlTT0pSUVNSVWpaZEVBSW1CUGgwRmpUSHJDbWFTREYvR2NpM01hVTV3K1JRSmc3WGZnWUs1VmlaSkpORjNKeW0vWldVcHJ2ZzFpZlhKN295TmM4K3h5VzhEbDBnbXlxbGtGcHJzQVFaeGFDQ2ZYV1M3RjZ5NDZBT2ExQ2VIcmVEL1h0OFdleGhXcWJPdzVicEF1YUlMejVBNzFKRHFXaDhXZ2Y5NlVwREpjUk9DSndYQkhEMHF6NEpFNFA1WFpVc254cElsZ2dpcFd5NklBUk1DT3hqY3h5YUtJcjViakg0RThsMm5HcllsVGx3c2FIWkJveGw4NzBDMWhYS3dJbDBDdXlycXNYaUk3bXBKZTJtMWRJV21qUFhHamhnVVF3eW0rcGMwZ2NvWXYyQXA3TVY2UzV2ekpRbmxIbjR6N3VCbVdvckxCTUd6RUYvT1VuMExjaGRGWHRZcW84VmQzbEVTUWljYXdUa3RJSHlXRXdNZGRwU3FKVEVrbVNKSUZMS3BndEN3SVRBT0cyUDd0dUE4WDRsRjJOZmxueW94SGVsR2dvS21DT3lWT2JzOEpXaUs1cUNjRmtqVWVOL1hpbHhJWVZHMzJlblluU0JiRGJKck43R3FYSWJINVJGTWFoS2FYVzU4TWoxbnlwVWN3ZWtHTU1OTzMzUmoycEV2aFdLMk9FVy9LY1JVQ01ML2VYY3o5TFhrQUlzZlc1N3hiLzFtc0tKalJBNGJ3aG92YVZDRDVQVmFXUitjallsVlFTUlVqWmRFQUltQkRiU3htbjFxQlJtM2xLdG9jeGJTaHg5WDJoUTk1YUE1Wmx0UmF4SThFRHFJMDFCdUN5Y21OaXVFcmtuREZlM3o1Qk1QVkhxKzhWbUV3Y3Npa0d5UXJVdkJLQXhBL2NjVGR0bnQwVGZkbkFQQ2sxd21LUHNHbVRIb29Xdy84TWEzSG1XdnBSa3ViaVM1NkJyUW1DR0VaQ2JLdWVmQitNUThEQlBwVjVQSkVnUlJFclpkRUVJbUJCZ0RnRS8zTGNCNndMOWlra2U1Qy9ubHhjeEVrWjEyV0E3aUFPZERMQkhXNkFqcnBjM1ppclljYXJ2cXpPWlc1ek1NR0dGbjl5cDFjcVlUVmVzZnJWbndLSVlaRExVUGQvdjV3WGM1WHBUd3BUVHFwWUxKOENlcFMyTmxMa2oyZzlyYVUwVlNFa29VWGMrYUtxRitBbUI4NExBNlBTSnQ5L3hxNi85UDQrNDU1Yjczdmk5NzNyMEM1KzBkbTNiWlB4Ti9lVFdKNzd3MFhmY2ZlZWI3cnZscm52dWV2TXRqN3J2amU5NnpCUFhUdlBMSUJGRW1neWlmRUlnUlVEdW5lUStnYkVNYjMrcjg5TExMeS9peUVKMTJTQXlYM3NUR0srK1FFdGRLL015YzRMZ3VMWm9aKzl6S3NNdW12aFYzYXBkUnFtVTZhN3RnRVV4cUdTaGQ4WWh4OG5hSXJ4bDFtS0FMVlcwdzJEOHdzbmwwNHRhbXJWTWFUTUw0SUE5ckhmNnRDZmZ6anVRKzI2NTVaYTc3cnJyWHZiSHJ1Njc3MDNmKzY3SFBQK0p0eWJKRjJsdG9FeENnQkFnQkFpQmxpTGd2dzFZZFF3K3pJQmx2ZzFmc1dROTQ3YUNBTXZWUjA4eEo2TzJnNkpvc0NRK3lqMEc1b0habllhVVNoODJoSDdsd0tKSFY5VEVBWXRpa001SXY3d1J0MnZpeHhTRkdseWVvVVp5bDFzNDVaMHk1QVl2MFVjVW1ocFRGaUZBQ0JBQ2hFRExFWkM5eE1EVjBPb1kvTTZmSmJkbDByRHptMlJaN09wUXZ3MFlYNzVVbzhVVXRrQ0pyYlJEUG4yZFJTQk9tNXhvYVhCdkdic1BWMlp0NElERk1haHNvbThPdUQwR2Q5cFhWRVA2TVRORTgwdEQ2Q3k3TDdNM3RBUFk1MGZNbVBRWUJKQkhJZ2dCUW9BUUlBUm1DZ0djbjdLdktlYXJ6RGs4SXArV1JTZFVtTy9hMFc4RHhqLzRLbS9WOUU5ZmdGMVo2UE9YNUt1bVhtT3cvcnFhbmFhT1UwdUcybEp6SnZOVzZzN3d4VEhJYktwamlWaU1MZDgwUi9hUVpPQVZsOUdkNjRsN2RlMGdwSzRLV1pkZW5UWVFPSjErOTZTQ25Jb0pBVUtBRUNBRUxoZ0MrOWhOREYwcjNnV09GVmZxRGdhckZ6cm81WHljZmw1WUwwaytuVS9ETlM0Wmd1YlF4d09MUlcyWWhwQnVPRFl4UXpsM2VabC9mSFVEQnl5T1FVcXQ2aVRFUnJ1cmRWaEQ4L0RsOFpjV3BlNklXelcxcmZwLzhzNjc3eWlPR0ZqTThHUHZ2dk1IaGtYYktFMElFQUtFQUNGd1FSRVlwNTJUKzRkYWZlQTRjb1pML1BwMTZlczA1b2NzYVdVdzRTWHZiZ1Fxb3gzdjF0cmh1T3VXKys0ZHFaWUdEdGhDQ3NHdTF1Q1JLUFUyU0N2TUovT1lLNzdpd3hLTmRzeHNPUzNnODNBQlRQTE1hRnBWd1dDRDZkQitJcUN5VTRvUUlBUUlBVUxnUWlDd2tYWVZ6djIyaU1GM3h3WmpwVFlWRnRNMllCMFFyNUl5UGxOM0ZpYi9kS0tZSmhON3FYaVpvVnowUktsM1dGRURCeXlPUVVxdDZpVEdISW1ET3F6QmVYaTAxNDFKWHU1dmlodVZQS0RrNWluQ1h1TzJLNm5hd21rWVZobEpJd1FJQVVLQUVEaXZDREIvZ0IvT2pnUVBSUElJa3o5TUZRd1ZoSXpiZ0VGQVVXRUdRNjVpcHBLQ240cjZVa3UzaEtKeVRCR1U0OHBxYWJsVXFhWW0wY0FCaTJPUXhrYS9yRDdnMUlJZkl1SldiNEF4RDA2eUd2d2haTERqK2tHV0YvVUtJLzZGMnVKL1ExdUxhaEVKSndRSUFVS0FFR2dmQW1JK2kvVVN6dHVBK2NiZ2owUVhWSEJqak51QVFmZFZna21JaVBaL1dGTElNL3BDb1g3VkNMY0JXOUh6bW5NYk9HQnhEREtiNmxZaW1wQWVKVGNKSWFtRSszUDFqMU9aZnpJU043RjYxOTFnUm1Da1hxcTRjRG9JcG9jRUVRS0VBQ0ZBQ0p4bkJQeTNBZXRDaitMaGRqQ0hBNDdDREp0eEd6RFdmUlY4TlFadm40dUk5Yyt3K29welhJV3ZCOUs3amZNY1YzenZmbjBITEpKQnZoVW8wb3R2TTUwZCtDSjc2UFJZTkpOLzhRUC85YTkrN2xIL0M5dk02WFpvUFVaNXVPYU9xdFh6eE1oSEJZUUFJVUFJRUFJWENRSC9iY0Q2MEtFY09XT0VNMFdGcGJwRDB6WmcrN3FDUGRBWjYzaGdWMThaM0hXcllIbEtqTjNzb3A3Wm5GdmZBWXRra05sVXR4S0J4TG9iY1h5cXViNm1vVlQrNmxSQXU4UkhvUm9qSUtzOHVBaW9tVVFSQW9RQUlVQUluQjhFdkxjQjg0M0J4KzVvb0dLeVk5b0dqQldVSjFNdTlRejlXWURzYjFJTnkxSzQ2OVpLbHBXN09rNVZUM0o1VHBkcnRYdmhTQVk1V1cwaE91UklIRmtvcGx1RW45M20yc1oxYnplNWdjazQ1TWpwenk0OTlzOXJZQUt4RWdLRUFDRkFDTFFlZ1gzc0c0YU9wdktsTjQ4WWZIUlVkbFg1eTZadHdQcmE5YzM1ejNsVDBHT0UxVFpOZnpGcmNZN3JpbXA1bXVvS0NmNng1MnUxSGJCSUJtbXI1NUVwc0p4NGNFUW0vUmlEV0RsdUcwYldxSXIvL2VUMGlTOTg3TGYrNm10LzdKYTc3cjMzbmpjLzZrUHMxNEpmOXBqblAya3RlZlowTFZIdG9oUWhRQWdRQW9SQWl4QVlwejJWOHpaZ3ZqSDRxWUtpZk5aSEx1bGdnQW0yYlYxQjBMeEwyRVUvZFdLV2U1eENvNTg5R1lsU0QxYzAxY1JVMTF5SGltU1FHUUczRW82bElZN09UVUpvcXB0NzZhM2pwMnUvRmxvK3lTTUVDQUZDZ0JBZ0JKb2lzSkYyVmM0ZGFCY1kxdDNWTGdzRkJVZkZ1QTBZVExCTjNLWFhwTndTUmlVdnNmRjNVeUs5T1QxUnFvL1F0NGxsL2twTkJ5eVNRVFpqSGNyRWlwcy9EZzZpYTVOYy9rSHVGY0l0T3YyMlNXMHh4RWdJRUFLRUFDRkFDTVJDQUR1cXdrZUtablY5Nk5XT3pPWEZFaUJueDkrcStjWnR3QlpxdXllcUFtdnFUNFZOeWVPc1ZDTkJwVjlreEM4UzlSSDZOcm4xSGJCSUJ0bU1kU2dUUVg2ckRwVFRKSm43OE10ZWtEenR5Vi80LzZhcGxIUVJBb1FBSVVBSUVBS09DSGh2QStZYmc0OFJ5U2VxUWRCcnF6bHBhbHphc0VKTDFpZ1RmNXY1eSsxU2VzeEdkaFRtN2xJZXJOZUtYWWFtdEw0RDF1UDJCRGRJWTZOUDFqRzM2b29QQzlFU0FvUUFJVUFJRUFJWEhBSHZiY0I4WS9CeG00dUJDalNiNkxxcTVxUXA1cDc0VHlwcEpaa3pQeUFjbVlwSlA1emowaSt1Y1J5WUhIL0hvN1lERnNzZ00xQk9KV09PNW9FVExSRVJBb1FBSVVBSUVBS0VBQ0NBL2xFeWNNU0RlVTZtRFNTMEVuQ2JpeU8xOUZDMzJ4Y2pBWWR3VXlVTm5rcTMwN28rdEV2R09TNjlQNGhmSkM3YWhXaEthenRnc1F6UzJPaVR0UXd0UXI5TzZ5T0dhQWtCUW9BUUlBUUlnUXVFQVBwSHpsRmRZK2h1MTkwUjJnTjZka3hVbGgyREZ3ZjJGRWhWeGdDcFBiQ24rbHRMbk9OYTBhbzhGa0tTb2JiVWxsbmJBWXRsa00zWTZqSXhML2MzMVlSRVFRZ1FBb1FBSVVBSUVBS0l3SDdxUnpnN0VuMWdPRUwyNnZNSTZNdUI5Y3VHYmNCMlRERlgxWnBjS2RJSnNLZFUwZU1jMTBCTDJPWFZTb3E3YTJocDFjeCtramgvY3Fwd3hqSklVZUtkRUl2WWYrZk5Sd3lFQUNGQUNCQUNoTUFGUm1Bcy9BaG5SOEkzQnIvVEV3cUtNeVFzZDBrRE8weW42SmY4Tk1RMXN3NjVSVmNuVmV6SHduS0R0emtTcFRWY3FhMjZueG5FTXFnS0NIdTVXTVQybUJPMWk2TlNRb0FRSUFRSUFVTGdJaUN3a1hvWnJvNkVid3grSjVWZm1DRXhiUU1HdmZtVnVMaURhblpzVm1ycGNyckVNRGZZRTZVVmdmdzZKZnRKc3FyTHI4eUxaVkNsWWlzQisvRjBkbmpNaVZxbFVTRWhRQWdRQW9RQUlYQWhFRmpqM2FmN25Nd0MwSHY4bmwzcTdpUW5LcHFtYmNEMm1QU0pTaG82OVZhb1FhTC90RkhSTmVLRWhybEIvQ0t4NEZncUFneUp5OHRmUFRRVTJiTmpHV1RYV2xVcUl0T3FxS2ljRUNBRUNBRkNnQkM0aUFqTS9XRHY2ZCtqcWJqM05tQmo4RXJXTlpJTVdmakR5QVVXMHpaZ1BjUEhrUWJwZGJLWkNuYnNWck1LUWtPOEZuNlJ1Rm90SnhoRjZ3emlOZU5JNlBkS0MxWnpFa1FJRUFLRUFDRkFDSnhMQk9iNFN1UGp5N1o3YndQV1o4Nkx6M29UYm5PeHFlcG1FMm02YmNBZXlvUVhYRFdWcjNsSzdOdGUySmRmSnhibnVQU0xqUGhGNGtESEdpZXZkUWFsMVlRbUVUdHVMdzZpSkpVUUlBUUlBVUtBRUlpTHdBN3JJOW12NGcxTFd0QS9jdDBHVEt3b2xzU1lNMFNFVUpJc3FpU0grcG11UFdibGdVb1pPclhGVkRncHdUa3UvU0lqZnBGNGhQYk45YThPOFRyT3VYVUdwZFY4QzhOVHdoQ242aVNWRUNBRUNBRkNnQkE0andpZ20vWGNrdkcrMjRCNXgrQ2pvekpVVlRPUFVCTklOcitXSkErcWhLRlRZZzhLamU2U0lwempXaTJWUU1ZeDkrTnlFZm9NeWNoemQ2MHpDSUg1NFd1Zmg1ZDBKZ1FJQVVLQUVDQUVDQUdKd0NqMUZzcWZPcktaS0hFTUpiSDFZZ0dvOVhOQ2VqNzA4Q1pxOGJKMkd6QllIbHhSQ1VPbjd1ZlZYWFFRaTY3amtwYTJ5K1hrSXZSWnhvbVdNbGhtNnd3S1ZqTVNSQWdRQW9RQUlVQUl6Q0lDR0FpditjQndTL2dST1VmQ0RzQVk2SDFtZXRBQks0aGxVcFlLV1N5NXc3SVB5dGtoYzVqbjUvako1ekZRc21OVHEzN0V5M0lSK2h2UmZjZldHYVFGaGpJSkFVS0FFQ0FFQ0FGQ1FDQ0FQYmNtVktjbi9JakU5U3UyUHRBZmVRQ0wwellxaTM0Yk1BaHkwb2U4cTl3TlV1S2pBNzFQVlJEYmhhcXlRMS9iTlZHWTdTL0xNZ1lGQ1lHVFhhR3lQUVlGcmgrSkl3UUlBVUtBRUNBRVpndUJVZHB6bDJkemNKZXV4T0dyUU1ERU93YS9nMEg0S3FMNmJjQU9tWjBEbFRCMGl2dWl1dTh2eTRvUXRkMXlFUUtSQzJRRFpQU3VtbzY5Vmw3ckRLcFZDMklpQkFnQlFvQVFJQVF1Q0FLNGZRRnpFYTRVcWd6YlB2Qmp0VkJnU0hySDRIZkVyZys1WUhVdVdic05HSVRnWHpNb0RwVzlETFV0ZjR1Z0U5L2p3QlF0VHlseFZmY0VPU0ZqZ29rNDU5WVpGS2VhSkpVUUlBUUlBVUtBRUpnTkJIRDdBdVlpYkJacWhCRmF5WGFod0pCY0FLZkVKd2EvZzUvdUhTZ1NtWnp5Tk5SSG1PeG5LV1RCRXdLS1JSZTUwbTBkNnFoeFltOEpDMWxHWk9leGRRWmgxZWxNQ0JBQ2hBQWhRQWdRQWhvRWNCTUs1dDhVWFk4dXkrUEhSTU9ueVJvRDhicW13SmlGTzczdUtoU0htbTNBNXZ0TTlvRkNGanpCSTlMYzR0MmsyenJSV2RGbHRzS3hpWVhNcFl5OGdVYnJETUtxMDVrUUlBUUlBVUtBRUNBRU5BaklhYTd5SWxtUGV4R0pYd3grMFl2VHFNeXlNTXBzTzh0aVZ6dTU2Q2tzK0NpenhURVVEVm04ejJPbzc2b1RHMDdkNlJjV2V5Q0lIZEt2N0VZM3ZuVUdPY0ZJUklRQUlVQUlFQUtFd0VWRmdFM09wRWR4MlErbnAxeC9TWVo3VTZkK09LYXExeFd1NWZLbVdYd0M3RWloQ3A5WUEydmNIRWo4ZkZQcmdHRUlXQ0pOSExrNmRwTEQ5NkoxQnZsV2dPZ0pBVUtBRUNBRUNJRUxoY0J4NmdNbHlWOFg2aTM3OU0xQ2dTSEpKMkhjVnZDa2hBMmhYZjJ4UUphM0pDbkVCVXlBWlpzNkZBb0RKYm5mZE4xTm1FUnRxS0UvVENITm5ORzE4aGNPR3I0bVdhMHpxRWxsaUpjUUlBUUlBVUtBRUpoNUJOQmJLRWR2alV0K2hCMk1CYUQzaXNIdmRQYUVEc1gzZzVtMGJWWFZIUE5naW5rcVJZQVVYNHgxK1JraXBxc3I3TmFHcGNIM212eVFVNHBRbzRNQUZscEVkSVZLclo0ek1jaGlLeFVSQW9RQUlVQUlFQUtFUU9hQUhhaGd6R0dYN2hwNk5RWUdkVEZSbGFoSnBSRm8wbFVCRXBpSk9sQnA5MWhXNUUxWXhVNzdyanVOalpoQi9OQ3NXT0xlR2xuY1BkdlBJNXNOVTJzV0tqVks3ZEV0b1o2SlFhRXFSbklJQVVLQUVDQUVDSUdaUkdBZmUrNmlnNE43S1pTMkJ6UEIwQU5KR29mRVJBLzVHR2UybXlNcWJ3UEdxVHdsNXdRNlhuSWdobTdFdks3QXNGMm1IMEUrSEJKUjVtWkcvZ2l5MCtNYTJiKzJHRlRHaFhJSUFVS0FFQ0FFQ0FGQ1FDSndiT3E1ZDlJQzF3MnM2c1RnZDlCeFdKSDJkRG9McFczQU5wZ3Bydk53T1VGK2w5ekxLLzhndVZhSTNIV3JGS3dtSnZBRWROTGtQZStsV2ExV1MyYnJETExZU2tXRUFDRkFDQkFDaEFBaDBNRnRLSjVad0VLdVFMcnVmc3BqOEwwbmVwaHZBa2Mrd1A1UVRYWTZIMkFFcDhPQ2ZjR1RmTWJQTVFSTTdycWwyYldpQy9YaGh4VEdITWlsNFBZcUFsdG5rR0lkSlFnQlFvQVFJQVFJQVVLZ2dFQWFJUFF2QzltZGo2QWJjVkFzTWFUWnhGV05pUjdjdnlxM3dMaFQyQWFNL3lMU1N3MWF3MlV6djg4NWhDM2J2VmI1ZkFDTXdVVlZKZ3dkTVBCbDgydXM0V3lXa2xwbmtMU01MZ2dCUW9BUUlBUUlBVUpBZ3dBNEROY2UrMzNGa3ZrZXk0ZWo1R0VVS1RFOUJ1cDFURG1mZThDbXJEQXVxOXVBWGU2ellzZWxRV2V0R3NJUlUrUDZpOWs0YlZoYUxPMTB4a3pLdndaUldaMllrK200dTRYR0xMZXMxaG5rWmpaUkVRS0VBQ0ZBQ0JBQ0Z4VUJpQjZTd1VvWkNESUVQemMxbFpYcXJucmdjemhUU3dsdkJUWjJaRk5FTExFa2l6dnpHMUI2bEdYRXVnSTEyZGFwZGkzN25Kai9PMUFwNFJQT3EzeEhzY3gzUGM0dVZlSndxZFlaRks1cUpJa1FJQVFJQVVLQUVKaEpCSmlEbzRtelgwNWRET2NKc0hveCtKME8zK0tMS2J1QjRCYTJBZHNDUTU2Q2hmSE9QSXJLZGFKdERFYUpZMFV4YVI1d1cwcmo1L0FyU0phblVpa3NRUkxqMUJwMlVsV2RsVUZCYWtWQ0NBRkNnQkFnQkFpQjJVWGdrSFhhVjRyVmc1M24rYkZiTERHbGVSU1Nkd3crazRaVFlQOHFsYXhzQXpiL2VyQ2lqbGlUbmFaOGJyOW1LbEJMdnlIQUtkdjJHeXlMZVhHaVBQVXB3YlU3MG9vSmw5azZnOEpWalNRUkFvUUFJVUFJRUFJemlRQ0V3ZWMvUW9SS1hsNEQzNElkN2xOUHgwRHV1UTgreDVQUDBRRHpLd1c4K1czQTVrWlFjTzFBbEVUOXZ3Q2FWaDFWSUR6QWsvZXQrQ2NGekp2ZGh3TGNmSlY1bU1wR3M0NDZ2TWhhWjVDWDlVUk1DQkFDaEFBaFFBaGNQQVQ0RDlWc3F2VWVjd2VDT1E0VE5kK1M0aXhMRmdKakVmL0tFUlErajVNd1R3ajlsVTh1Y3pzS3hoa0ZOU3JZQTFXT21sdjI2b0VBQUFuS1NVUkJWT1FXSGNDVGMxNXZBajhJRmg3VEtpMkNSZk85SlBsMEk5T3FtVnRuVUxYSlJFRUlFQUtFQUNGQUNGeHdCQTZaMS9EQUpBL0N6N0FjZmh6bGMrM1hQV0RnSG9lZFRsUDZtMXdYKy9mQUg3TlNabzd3YWVaL1QrUy9WOE1TUG1zRXlnN2M1T2EybW1CTTM0Qk1Id2YvNjVUTDZMR3JKSGt1bEx5RlhkVERCZVZXbjF0blVMWEpSRUVJRUFLRUFDRkFDRnh3QkM2QnI1Q2J4K244QldUQThmWHV5TlNOd2VjYS9rQ29ZLysvNGtjbU8ySURyVDkvUTAva2ZvdTdFVTBvdVRaSEFkbXVXOXpFTDVrQTM5ei81WWx2NXpKRVlOdTFvWmdNYzQzdDU2eDEvclhPb0RxVklCNUNnQkFnQkFnQlF1QmlJZkFCOEJ4dW0yQ2wveWQzSk5pLzUyQ093N2wyREQ2WG5YbGdTY0tta2Y3bWplLzZBalRpY1E3S1E1Q0FQbHo2ckpMM2tOUzQ1ZlI4N1JVLzlzWjN3dlJYa255NTRKM3I4ZFRWNzM4RFpLOVhDV3hhM2pxRG1sYUkrQWtCUW9BUUlBUUlnZGxIUU93RWNmWGY4WnJPL1RCM0hkaS9CeWNlVlQ4R3Jqb3grRUxIUDBLbGhmUHBlenhzYUVMS3B3RngzNGdxUWZ1cGxlL1lLSmliZmE4cFB5TmxGTEYzWWNXZy95UnBqVUZWQ0ZJNUlVQUlFQUtFQUNGQUNIVCtUUGdSMTc3MXRSOTZWUTk5aWhzVEgyUjJnRzNKaDBPbFRlUHRVWGw2dmhvN2VFb2F3ZmRPZFhVZ3g4SzgwODVjd1FON3hrUUszRXFyd0U0RG1SbnJZaXlVdGNlZ1dCVWx1WVFBSVVBSUVBS0V3Q3doOEI4eWJ3R3Z2bXppVmNFZThEVnlsMzZLaXdBeDh2aTZvWmNOVFlqNWQ0c3JqaEpTdDR1RmR1R0hBc0xrcCtiNDUwZFlEWitWM0p3QW44dldHZVJqUE5FU0FvUUFJVUFJRUFJWEZvSFhvN2VBWjgrbHYwWXgrQ25xOHovNUs2aWRuMSs4TzhYYndUZkMzM1pVdUNiczVDdVduNVRSYWxkL1ZHR2YveUZCZGR0RXlZNlNhSjFCVVdwSlFna0JRb0FRSUFRSWdabEQ0RDhwdm8vMzBsK3pHSHlKNXZ3OUh4cUJJYWRQL3VJZkdjcmNxVnd3dmE0ZksrS3VXK21LNVorLzRURlBTbTU5MFhlVXpQenBkNzRnZWZvdmxiTERaN1RPb1BCVkpJbUVBQ0ZBQ0JBQ2hNQnNJdkRKbDRQbnc0L3IzKzFkeFdOZ2RBMmhza28vVkxmRXNOSUdMZnpFTzF6RjRhNWJxNjRNc2VsYVoxRHNDcE44UW9BUUlBUUlBVUpnZGhENDg5ZXdtWnpUTDMzRjU5YW8wZzQ0WUVzMUdFc3NUTktuU3BudHlzQmR0d1p0TWF0MUJyVUZHTEtERUNBRUNBRkNnQkNZYlFSNjRJQTFpc0ZIZkpiZGY1RVJXYVo5eGwyM2pxYXQyS1N2ZFFhWkRLVjhRb0FRSUFRSUFVS0FFQWlJQU45RjZ6U0l3RkF6YVVHTTBRdlpCMitUSFVOOThmUnpXMmZROUNFZ2pZUUFJVUFJRUFLRXdBVkVJRkFNUGtNT1BxZmNiam1DWS9DKzJKY0NyVEZ6ek8xcGtVR3RRWVlNSVFRSUFVS0FFQ0FFWmhtQlkvQUFnc1RndzM1Y3c1WkR0U0g4SGRlUEp1UFhwblVHeGE4eWFTQUVDQUZDZ0JBZ0JBaUJ6ZzY0SkVzaGdQak1OczBzR1NxMEpod3cxeDh1TWtnSm1OMDZnd0xXalVRUkFvUUFJVUFJRUFLRWdBbUJIcmdrUVdMd0Y5eTM0eklaRXpzZmQ5MzZkR3hGcnZKYlo1Q3I0VVJIQ0JBQ2hBQWhRQWdRQWcwUUNCaUR2NWNrN1psWjBrT0N1MjZ0Nkl1bm45czZnNllQQVdra0JBZ0JRb0FRSUFRdUlBTGhZdkE3VzRGaXlTTGVCZHgxNjBwRUhWNmlXMmVRbC9WRVRBZ1FBb1FBSVVBSUVBTDFFRGlHRmNnd0szTDk4N01OV0pBbDEzcUFxMXk0RFZockRGTE5veFFoUUFnUUFvUUFJVUFJUkVGZ0J4eXdwU0NpbWFCQkVFSHhoT3hEYmRreGlhZkNUM0xyRFBJem42Z0pBVUtBRUNBRUNBRkNvQllDUGZCSGRtdXhGcGdnbXV5b2tOZTI1QmhxbXlUWFdtUFhtTnZUSW9OYWd3d1pRZ2dRQW9RQUlVQUl6REFDQVdQd3o5RTJZRGRhYzBjM2hBUFdIb05hZ3d3WlFnZ1FBb1FBSVVBSXpEQUNBV1B3ejlFMllIL2RtanU2Smh5dzloalVHbVRJRUVLQUVDQUVDQUZDWUlZUk9BWUhJRXdNUGhQVm5nM205YmNNZml3SmpqQVYxdXZ3eW0yZFFWN1dFekVoUUFnUUFvUUFJVUFJMUVOZ0IveVJwWHE4QmE1dSs3Y0JleGpVbGgwckJkUFBMTms2Zzg0TUNWSk1DQkFDaEFBaFFBaGNKQVI2NEk4RWljSHZqTnEvRGRnL2dOcXk0MHBiYm5IckRHb0xNR1FISVVBSUVBS0VBQ0V3eXdnRWpNSHY5R2diTU8rbVF0dUFlVU5HRElRQUlVQUlFQUtFd1BsSGdNZmcvMDJRZXN5em1hVkJFRW54aEJ6QzlCYzdKdkZVK0VsdW5VRis1aE0xSVVBSUVBS0VBQ0ZBQ05SQmdBWE9od3BKdjRsSmF2czJZRHppclUzYmdMWE9vRHFOaUhnSUFVS0FFQ0FFQ0FGQ3dBOEI3Z0FzK2ZFWXFNL0RObURMNEc4bVNYdDIzV3FkUVlhYlM5bUVBQ0ZBQ0JBQ2hBQWhFQkNCTmZCSHdzVGduNGR0d0tDMjdHalBybHZDbmhZWkZMQnRrU2hDZ0JBZ0JBZ0JRb0FRMENNUU1nWi9nYllCMDROc3lhVnR3Q3pnVUJFaFFBZ1FBb1FBSVRDckNQQmRFTUxFNEhmMnpzODJZT3R0dVorNERWaHJER29MTUdRSElVQUlFQUtFQUNFd3l3Z2N3eEpZb0czaHQ4N1BObUNiYmJtbnVBMVlhd3hxQ3pCa0J5RkFDQkFDaEFBaE1Nc0k3SUFETmdoVHczNzd0d0ZqcTZUODJBMVQ0K1pTV21kUTh5cVJCRUtBRUNBRUNBRkNnQkNvUW1BTi9KRkE3Z2lUTktqU2Q4YmxoOXo5U3BJek5pTlQzenFETXRQb2loQWdCQWdCUW9BUUlBUWlJY0JqOEsrRkVRNnlqc0tJaWlabFJ6aGcxNk1wOEJYY09vTjhLMEQwaEFBaFFBZ1FBb1FBSWVDTlFNZ1lmSWduSDNwYk1GMkdaZUdBUFRoZHJSWnRyVFBJWWlzVkVRS0VBQ0ZBQ0JBQ2hFQVlCSTdCSVFrVWc4K2N1ZE13VnNXVHNpWWNzTCtOcDhGVGN1c004clNmeUFrQlFvQVFJQVFJQVVMQUg0RXRjRWdHL253NmpvWDJid00ySi95djVFUm4vMW5rdGM2Z3N3Q0JkQklDaEFBaFFBZ1FBaGNOQVQ0QkV5Z0cvN0JORzh6cmJ5UVBlUXZuY3VxVitPUzJ6aUFmNDRtV0VDQUVDQUZDZ0JBZ0JHb2hFRElHdjdNVGJER3pWbDFjbU5EZkNlUnl1cWkwMDdUT0lMdTVWRW9JRUFLRUFDRkFDQkFDQVJBSUdZUGYyVWlTbFFBMnhSUXhMNVlnMi9NUlpPc01pb2sreVNZRUNBRkNnQkFnQkFnQmpzQXhPQ1NCWXZCaEJ1eW83YmoydVFmMnFmYVkyVHFEMmdNTldVSUlFQUtFQUNGQUNNd3FBbHZnand3QzFlNGZybjFaSUVueHhCeENoZHZrSjdiT29IallrMlJDZ0JBZ0JBZ0JRb0FRRUFpc2dUdlNtb0NvS2R5VlMxRGpaMDVCa2F1SzFobmthampSRVFLRUFDRkFDQkFDaEVCTkJHNEMveXZRUHZnMVRaZzIyOFA2cDE4M21iWlNtNzdXR1dRemxzb0lBVUtBRUNBRUNBRkNvRGtDUVdQd201dERFZ2dCUW9BUUlBUUlBVUtBRUpoOUJCWmdCaXhVRFA3c3cwVTFKQVFJQVVLQUVDQUVDQUZDb0RrQzNBRWJOSmRERWdnQlFvQVFJQVFJQVVLQUVDQUVIQkg0REpnQk8zQWtKakpDZ0JBZ0JBZ0JRb0FRSUFRSWdlWUlQSlQ1WDFlYml5RUpoQUFoUUFnUUFvUUFJVUFJRUFMT0NQU1Q1Rm5PeEVSSUNCQUNoQUFoUUFnUUFvUUFJZEFjZ1lmMXZtYlNYQXBKSUFRSUFVS0FFQ0FFQ0FGQ2dCQWdCQWdCUXVDQ0l2RC9BWDZGRDhZUzhETmhBQUFBQUVsRlRrU3VRbUNDIgp9Cg=="/>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5967</Words>
  <Application>WPS 文字</Application>
  <PresentationFormat>宽屏</PresentationFormat>
  <Paragraphs>325</Paragraphs>
  <Slides>39</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39</vt:i4>
      </vt:variant>
    </vt:vector>
  </HeadingPairs>
  <TitlesOfParts>
    <vt:vector size="52" baseType="lpstr">
      <vt:lpstr>Arial</vt:lpstr>
      <vt:lpstr>宋体</vt:lpstr>
      <vt:lpstr>Wingdings</vt:lpstr>
      <vt:lpstr>DejaVu Math TeX Gyre</vt:lpstr>
      <vt:lpstr>宋体</vt:lpstr>
      <vt:lpstr>汉仪书宋二KW</vt:lpstr>
      <vt:lpstr>Calibri</vt:lpstr>
      <vt:lpstr>Helvetica Neue</vt:lpstr>
      <vt:lpstr>微软雅黑</vt:lpstr>
      <vt:lpstr>汉仪旗黑</vt:lpstr>
      <vt:lpstr>Arial Unicode MS</vt:lpstr>
      <vt:lpstr>宋体</vt:lpstr>
      <vt:lpstr>Office 主题​​</vt:lpstr>
      <vt:lpstr>Multiplicity dependence of  in pp collisions at  = 13TeV</vt:lpstr>
      <vt:lpstr>Outline</vt:lpstr>
      <vt:lpstr>PowerPoint 演示文稿</vt:lpstr>
      <vt:lpstr>PowerPoint 演示文稿</vt:lpstr>
      <vt:lpstr>Signatures of QGP in heavy ion collisions</vt:lpstr>
      <vt:lpstr>PowerPoint 演示文稿</vt:lpstr>
      <vt:lpstr>Quark-Gluon Plasma</vt:lpstr>
      <vt:lpstr>PowerPoint 演示文稿</vt:lpstr>
      <vt:lpstr>PowerPoint 演示文稿</vt:lpstr>
      <vt:lpstr>Data set</vt:lpstr>
      <vt:lpstr>PowerPoint 演示文稿</vt:lpstr>
      <vt:lpstr>Fit</vt:lpstr>
      <vt:lpstr>Efficiency</vt:lpstr>
      <vt:lpstr>PowerPoint 演示文稿</vt:lpstr>
      <vt:lpstr>PowerPoint 演示文稿</vt:lpstr>
      <vt:lpstr>PowerPoint 演示文稿</vt:lpstr>
      <vt:lpstr>~PVNTRACKS</vt:lpstr>
      <vt:lpstr>~ nForwardTracks and nBackTracks</vt:lpstr>
      <vt:lpstr>~ nForwardTracks and nBackTracks</vt:lpstr>
      <vt:lpstr>Result in different  bin</vt:lpstr>
      <vt:lpstr>Result in different  bin</vt:lpstr>
      <vt:lpstr>Result in different  bin</vt:lpstr>
      <vt:lpstr>Result in different rapidity bin</vt:lpstr>
      <vt:lpstr>PowerPoint 演示文稿</vt:lpstr>
      <vt:lpstr>PowerPoint 演示文稿</vt:lpstr>
      <vt:lpstr>Equivalence for Velo Equivalence</vt:lpstr>
      <vt:lpstr>Signatures of QGP (strangeness enhancement)</vt:lpstr>
      <vt:lpstr>TISTOS method</vt:lpstr>
      <vt:lpstr>Trigger Line Cut</vt:lpstr>
      <vt:lpstr>Formula for fit pdf</vt:lpstr>
      <vt:lpstr>ALICE detector</vt:lpstr>
      <vt:lpstr>TrackCalib Table</vt:lpstr>
      <vt:lpstr>Cross section determination</vt:lpstr>
      <vt:lpstr>rapidity distribution</vt:lpstr>
      <vt:lpstr>Background fit</vt:lpstr>
      <vt:lpstr>certer of bin</vt:lpstr>
      <vt:lpstr>reweight separately</vt:lpstr>
      <vt:lpstr>reweight separately</vt:lpstr>
      <vt:lpstr>Correlation back&amp;Forward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Key</cp:lastModifiedBy>
  <cp:revision>66</cp:revision>
  <dcterms:created xsi:type="dcterms:W3CDTF">2023-08-12T10:01:07Z</dcterms:created>
  <dcterms:modified xsi:type="dcterms:W3CDTF">2023-08-12T10:01:07Z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2052-5.5.1.7991</vt:lpwstr>
  </property>
  <property fmtid="{D5CDD505-2E9C-101B-9397-08002B2CF9AE}" pid="3" name="ICV">
    <vt:lpwstr>DDF30E682682252C505CFF6381C787B6</vt:lpwstr>
  </property>
</Properties>
</file>